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897" r:id="rId1"/>
    <p:sldMasterId id="2147488094" r:id="rId2"/>
  </p:sldMasterIdLst>
  <p:notesMasterIdLst>
    <p:notesMasterId r:id="rId34"/>
  </p:notesMasterIdLst>
  <p:handoutMasterIdLst>
    <p:handoutMasterId r:id="rId35"/>
  </p:handoutMasterIdLst>
  <p:sldIdLst>
    <p:sldId id="2012" r:id="rId3"/>
    <p:sldId id="2013" r:id="rId4"/>
    <p:sldId id="2071" r:id="rId5"/>
    <p:sldId id="2045" r:id="rId6"/>
    <p:sldId id="2075" r:id="rId7"/>
    <p:sldId id="2076" r:id="rId8"/>
    <p:sldId id="2073" r:id="rId9"/>
    <p:sldId id="2074" r:id="rId10"/>
    <p:sldId id="2077" r:id="rId11"/>
    <p:sldId id="2050" r:id="rId12"/>
    <p:sldId id="2052" r:id="rId13"/>
    <p:sldId id="2080" r:id="rId14"/>
    <p:sldId id="2081" r:id="rId15"/>
    <p:sldId id="2054" r:id="rId16"/>
    <p:sldId id="2082" r:id="rId17"/>
    <p:sldId id="2057" r:id="rId18"/>
    <p:sldId id="2058" r:id="rId19"/>
    <p:sldId id="2059" r:id="rId20"/>
    <p:sldId id="2060" r:id="rId21"/>
    <p:sldId id="2061" r:id="rId22"/>
    <p:sldId id="2078" r:id="rId23"/>
    <p:sldId id="2083" r:id="rId24"/>
    <p:sldId id="2084" r:id="rId25"/>
    <p:sldId id="2085" r:id="rId26"/>
    <p:sldId id="2086" r:id="rId27"/>
    <p:sldId id="2087" r:id="rId28"/>
    <p:sldId id="2088" r:id="rId29"/>
    <p:sldId id="2089" r:id="rId30"/>
    <p:sldId id="2090" r:id="rId31"/>
    <p:sldId id="2091" r:id="rId32"/>
    <p:sldId id="2017" r:id="rId33"/>
  </p:sldIdLst>
  <p:sldSz cx="9601200" cy="7315200"/>
  <p:notesSz cx="6794500" cy="9931400"/>
  <p:defaultTextStyle>
    <a:defPPr>
      <a:defRPr lang="en-US"/>
    </a:defPPr>
    <a:lvl1pPr algn="l" rtl="0" fontAlgn="base">
      <a:spcBef>
        <a:spcPct val="0"/>
      </a:spcBef>
      <a:spcAft>
        <a:spcPct val="0"/>
      </a:spcAft>
      <a:defRPr sz="1600" b="1" kern="1200">
        <a:solidFill>
          <a:schemeClr val="tx1"/>
        </a:solidFill>
        <a:latin typeface="Arial" charset="0"/>
        <a:ea typeface="ＭＳ Ｐゴシック" pitchFamily="34" charset="-128"/>
        <a:cs typeface="+mn-cs"/>
      </a:defRPr>
    </a:lvl1pPr>
    <a:lvl2pPr marL="4508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2pPr>
    <a:lvl3pPr marL="9080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3pPr>
    <a:lvl4pPr marL="13652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4pPr>
    <a:lvl5pPr marL="18224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5pPr>
    <a:lvl6pPr marL="2286000" algn="l" defTabSz="914400" rtl="0" eaLnBrk="1" latinLnBrk="0" hangingPunct="1">
      <a:defRPr sz="1600" b="1" kern="1200">
        <a:solidFill>
          <a:schemeClr val="tx1"/>
        </a:solidFill>
        <a:latin typeface="Arial" charset="0"/>
        <a:ea typeface="ＭＳ Ｐゴシック" pitchFamily="34" charset="-128"/>
        <a:cs typeface="+mn-cs"/>
      </a:defRPr>
    </a:lvl6pPr>
    <a:lvl7pPr marL="2743200" algn="l" defTabSz="914400" rtl="0" eaLnBrk="1" latinLnBrk="0" hangingPunct="1">
      <a:defRPr sz="1600" b="1" kern="1200">
        <a:solidFill>
          <a:schemeClr val="tx1"/>
        </a:solidFill>
        <a:latin typeface="Arial" charset="0"/>
        <a:ea typeface="ＭＳ Ｐゴシック" pitchFamily="34" charset="-128"/>
        <a:cs typeface="+mn-cs"/>
      </a:defRPr>
    </a:lvl7pPr>
    <a:lvl8pPr marL="3200400" algn="l" defTabSz="914400" rtl="0" eaLnBrk="1" latinLnBrk="0" hangingPunct="1">
      <a:defRPr sz="1600" b="1" kern="1200">
        <a:solidFill>
          <a:schemeClr val="tx1"/>
        </a:solidFill>
        <a:latin typeface="Arial" charset="0"/>
        <a:ea typeface="ＭＳ Ｐゴシック" pitchFamily="34" charset="-128"/>
        <a:cs typeface="+mn-cs"/>
      </a:defRPr>
    </a:lvl8pPr>
    <a:lvl9pPr marL="3657600" algn="l" defTabSz="914400" rtl="0" eaLnBrk="1" latinLnBrk="0" hangingPunct="1">
      <a:defRPr sz="1600" b="1"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15:clr>
            <a:srgbClr val="A4A3A4"/>
          </p15:clr>
        </p15:guide>
        <p15:guide id="2" pos="7">
          <p15:clr>
            <a:srgbClr val="A4A3A4"/>
          </p15:clr>
        </p15:guide>
      </p15:sldGuideLst>
    </p:ext>
    <p:ext uri="{2D200454-40CA-4A62-9FC3-DE9A4176ACB9}">
      <p15:notesGuideLst xmlns:p15="http://schemas.microsoft.com/office/powerpoint/2012/main">
        <p15:guide id="1" orient="horz" pos="3129">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66CC"/>
    <a:srgbClr val="FFFFFF"/>
    <a:srgbClr val="384042"/>
    <a:srgbClr val="6B6B6B"/>
    <a:srgbClr val="BE562F"/>
    <a:srgbClr val="3E815D"/>
    <a:srgbClr val="EAEAEA"/>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3" autoAdjust="0"/>
    <p:restoredTop sz="99109" autoAdjust="0"/>
  </p:normalViewPr>
  <p:slideViewPr>
    <p:cSldViewPr snapToGrid="0">
      <p:cViewPr varScale="1">
        <p:scale>
          <a:sx n="86" d="100"/>
          <a:sy n="86" d="100"/>
        </p:scale>
        <p:origin x="1344" y="90"/>
      </p:cViewPr>
      <p:guideLst>
        <p:guide orient="horz"/>
        <p:guide pos="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192"/>
    </p:cViewPr>
  </p:sorterViewPr>
  <p:notesViewPr>
    <p:cSldViewPr snapToGrid="0">
      <p:cViewPr varScale="1">
        <p:scale>
          <a:sx n="55" d="100"/>
          <a:sy n="55" d="100"/>
        </p:scale>
        <p:origin x="-2832" y="-90"/>
      </p:cViewPr>
      <p:guideLst>
        <p:guide orient="horz" pos="3129"/>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EC7517-E3B5-4F57-9506-1F5C0F63F866}" type="doc">
      <dgm:prSet loTypeId="urn:microsoft.com/office/officeart/2005/8/layout/StepDownProcess" loCatId="process" qsTypeId="urn:microsoft.com/office/officeart/2005/8/quickstyle/simple1" qsCatId="simple" csTypeId="urn:microsoft.com/office/officeart/2005/8/colors/accent2_2" csCatId="accent2" phldr="1"/>
      <dgm:spPr/>
      <dgm:t>
        <a:bodyPr/>
        <a:lstStyle/>
        <a:p>
          <a:endParaRPr lang="de-DE"/>
        </a:p>
      </dgm:t>
    </dgm:pt>
    <dgm:pt modelId="{6D7612B5-E05C-405C-B34D-75AB899A0075}">
      <dgm:prSet phldrT="[Text]" custT="1"/>
      <dgm:spPr/>
      <dgm:t>
        <a:bodyPr/>
        <a:lstStyle/>
        <a:p>
          <a:r>
            <a:rPr lang="de-DE" sz="1800" b="1" dirty="0" smtClean="0"/>
            <a:t>Streckbiegen</a:t>
          </a:r>
          <a:endParaRPr lang="de-DE" sz="1800" b="1" dirty="0"/>
        </a:p>
      </dgm:t>
    </dgm:pt>
    <dgm:pt modelId="{F0243716-5788-4A3A-8A6B-FC25C1318786}" type="parTrans" cxnId="{65020652-A515-41D6-AB47-498A27A4C930}">
      <dgm:prSet/>
      <dgm:spPr/>
      <dgm:t>
        <a:bodyPr/>
        <a:lstStyle/>
        <a:p>
          <a:endParaRPr lang="de-DE"/>
        </a:p>
      </dgm:t>
    </dgm:pt>
    <dgm:pt modelId="{F658C83D-74B7-49A8-9620-9EF769919E17}" type="sibTrans" cxnId="{65020652-A515-41D6-AB47-498A27A4C930}">
      <dgm:prSet/>
      <dgm:spPr/>
      <dgm:t>
        <a:bodyPr/>
        <a:lstStyle/>
        <a:p>
          <a:endParaRPr lang="de-DE"/>
        </a:p>
      </dgm:t>
    </dgm:pt>
    <dgm:pt modelId="{C2636B68-E265-45B8-BFE5-AB0BCCF8F88F}">
      <dgm:prSet phldrT="[Text]" custT="1"/>
      <dgm:spPr/>
      <dgm:t>
        <a:bodyPr/>
        <a:lstStyle/>
        <a:p>
          <a:r>
            <a:rPr lang="de-DE" sz="1800" b="1" dirty="0" smtClean="0"/>
            <a:t>Fräsen</a:t>
          </a:r>
          <a:endParaRPr lang="de-DE" sz="1800" b="1" dirty="0"/>
        </a:p>
      </dgm:t>
    </dgm:pt>
    <dgm:pt modelId="{9F68827E-879A-4487-8745-4585A9E6233A}" type="parTrans" cxnId="{AAFD4DAC-722A-45A0-852A-126287344FD5}">
      <dgm:prSet/>
      <dgm:spPr/>
      <dgm:t>
        <a:bodyPr/>
        <a:lstStyle/>
        <a:p>
          <a:endParaRPr lang="de-DE"/>
        </a:p>
      </dgm:t>
    </dgm:pt>
    <dgm:pt modelId="{79131687-5D89-4824-8219-76D2B19937C4}" type="sibTrans" cxnId="{AAFD4DAC-722A-45A0-852A-126287344FD5}">
      <dgm:prSet/>
      <dgm:spPr/>
      <dgm:t>
        <a:bodyPr/>
        <a:lstStyle/>
        <a:p>
          <a:endParaRPr lang="de-DE"/>
        </a:p>
      </dgm:t>
    </dgm:pt>
    <dgm:pt modelId="{43B7C5AB-6574-4EEA-B983-E34DD15186D9}">
      <dgm:prSet phldrT="[Text]" custT="1"/>
      <dgm:spPr/>
      <dgm:t>
        <a:bodyPr/>
        <a:lstStyle/>
        <a:p>
          <a:r>
            <a:rPr lang="de-DE" sz="1800" b="1" dirty="0" smtClean="0"/>
            <a:t>Kröpfen und Beschneiden</a:t>
          </a:r>
          <a:endParaRPr lang="de-DE" sz="1800" b="1" dirty="0"/>
        </a:p>
      </dgm:t>
    </dgm:pt>
    <dgm:pt modelId="{586E7B18-3919-4975-A2AA-E003AC596831}" type="parTrans" cxnId="{47357E04-86C0-4E3E-A0DA-446435244C71}">
      <dgm:prSet/>
      <dgm:spPr/>
      <dgm:t>
        <a:bodyPr/>
        <a:lstStyle/>
        <a:p>
          <a:endParaRPr lang="de-DE"/>
        </a:p>
      </dgm:t>
    </dgm:pt>
    <dgm:pt modelId="{CEFA2D3D-58C1-4218-BD94-D3F06FF6D533}" type="sibTrans" cxnId="{47357E04-86C0-4E3E-A0DA-446435244C71}">
      <dgm:prSet/>
      <dgm:spPr/>
      <dgm:t>
        <a:bodyPr/>
        <a:lstStyle/>
        <a:p>
          <a:endParaRPr lang="de-DE"/>
        </a:p>
      </dgm:t>
    </dgm:pt>
    <dgm:pt modelId="{C9F19E70-3CDC-4FCD-8AAA-29350F07A92E}">
      <dgm:prSet phldrT="[Text]" custT="1"/>
      <dgm:spPr/>
      <dgm:t>
        <a:bodyPr/>
        <a:lstStyle/>
        <a:p>
          <a:r>
            <a:rPr lang="de-DE" sz="1800" b="1" dirty="0" smtClean="0"/>
            <a:t>Schleifen- und Polieren</a:t>
          </a:r>
          <a:endParaRPr lang="de-DE" sz="1800" b="1" dirty="0"/>
        </a:p>
      </dgm:t>
    </dgm:pt>
    <dgm:pt modelId="{613066AF-5193-4626-A050-865F86480CA6}" type="parTrans" cxnId="{0907FD20-11B6-4A02-8145-D57E7DFC6A20}">
      <dgm:prSet/>
      <dgm:spPr/>
      <dgm:t>
        <a:bodyPr/>
        <a:lstStyle/>
        <a:p>
          <a:endParaRPr lang="de-DE"/>
        </a:p>
      </dgm:t>
    </dgm:pt>
    <dgm:pt modelId="{E0002A51-C1A8-468F-BE92-CA778DCC5D53}" type="sibTrans" cxnId="{0907FD20-11B6-4A02-8145-D57E7DFC6A20}">
      <dgm:prSet/>
      <dgm:spPr/>
      <dgm:t>
        <a:bodyPr/>
        <a:lstStyle/>
        <a:p>
          <a:endParaRPr lang="de-DE"/>
        </a:p>
      </dgm:t>
    </dgm:pt>
    <dgm:pt modelId="{93547914-EB51-4E1F-9D0D-84353A1347FB}">
      <dgm:prSet phldrT="[Text]" custT="1"/>
      <dgm:spPr/>
      <dgm:t>
        <a:bodyPr/>
        <a:lstStyle/>
        <a:p>
          <a:r>
            <a:rPr lang="de-DE" sz="1800" b="1" dirty="0" smtClean="0"/>
            <a:t>Eloxieren </a:t>
          </a:r>
          <a:endParaRPr lang="de-DE" sz="1800" b="1" dirty="0"/>
        </a:p>
      </dgm:t>
    </dgm:pt>
    <dgm:pt modelId="{29B3E05D-247B-487B-9AFD-1D64332AE28D}" type="parTrans" cxnId="{BDA97EF7-D52C-41AE-811B-AC4AA07CB86C}">
      <dgm:prSet/>
      <dgm:spPr/>
      <dgm:t>
        <a:bodyPr/>
        <a:lstStyle/>
        <a:p>
          <a:endParaRPr lang="de-DE"/>
        </a:p>
      </dgm:t>
    </dgm:pt>
    <dgm:pt modelId="{563EF01C-1E60-4C34-B56B-F70DC25CBB64}" type="sibTrans" cxnId="{BDA97EF7-D52C-41AE-811B-AC4AA07CB86C}">
      <dgm:prSet/>
      <dgm:spPr/>
      <dgm:t>
        <a:bodyPr/>
        <a:lstStyle/>
        <a:p>
          <a:endParaRPr lang="de-DE"/>
        </a:p>
      </dgm:t>
    </dgm:pt>
    <dgm:pt modelId="{41C1D0C0-432E-4BAF-9B66-032E05F3531A}">
      <dgm:prSet phldrT="[Text]" custT="1"/>
      <dgm:spPr/>
      <dgm:t>
        <a:bodyPr/>
        <a:lstStyle/>
        <a:p>
          <a:r>
            <a:rPr lang="de-DE" sz="1800" b="1" dirty="0" smtClean="0"/>
            <a:t>DURApro Beschichten</a:t>
          </a:r>
          <a:endParaRPr lang="de-DE" sz="1800" b="1" dirty="0"/>
        </a:p>
      </dgm:t>
    </dgm:pt>
    <dgm:pt modelId="{40E0E287-4B16-4B9A-B4CE-A10FD17DB3C0}" type="parTrans" cxnId="{BE253687-EA99-4C51-9D72-E135B7BA98F3}">
      <dgm:prSet/>
      <dgm:spPr/>
      <dgm:t>
        <a:bodyPr/>
        <a:lstStyle/>
        <a:p>
          <a:endParaRPr lang="de-DE"/>
        </a:p>
      </dgm:t>
    </dgm:pt>
    <dgm:pt modelId="{CFE81830-3B37-48A4-A0FC-A7B64D25DBAF}" type="sibTrans" cxnId="{BE253687-EA99-4C51-9D72-E135B7BA98F3}">
      <dgm:prSet/>
      <dgm:spPr/>
      <dgm:t>
        <a:bodyPr/>
        <a:lstStyle/>
        <a:p>
          <a:endParaRPr lang="de-DE"/>
        </a:p>
      </dgm:t>
    </dgm:pt>
    <dgm:pt modelId="{1F38DFBB-30AD-4F86-8EC8-141895B4C749}" type="pres">
      <dgm:prSet presAssocID="{D1EC7517-E3B5-4F57-9506-1F5C0F63F866}" presName="rootnode" presStyleCnt="0">
        <dgm:presLayoutVars>
          <dgm:chMax/>
          <dgm:chPref/>
          <dgm:dir/>
          <dgm:animLvl val="lvl"/>
        </dgm:presLayoutVars>
      </dgm:prSet>
      <dgm:spPr/>
      <dgm:t>
        <a:bodyPr/>
        <a:lstStyle/>
        <a:p>
          <a:endParaRPr lang="de-DE"/>
        </a:p>
      </dgm:t>
    </dgm:pt>
    <dgm:pt modelId="{32B43DA8-1656-4FA8-A837-6C91FAC6B39A}" type="pres">
      <dgm:prSet presAssocID="{6D7612B5-E05C-405C-B34D-75AB899A0075}" presName="composite" presStyleCnt="0"/>
      <dgm:spPr/>
    </dgm:pt>
    <dgm:pt modelId="{258DE42B-3DB0-4093-BCB8-E133172E8CFE}" type="pres">
      <dgm:prSet presAssocID="{6D7612B5-E05C-405C-B34D-75AB899A0075}" presName="bentUpArrow1" presStyleLbl="alignImgPlace1" presStyleIdx="0" presStyleCnt="5" custLinFactNeighborX="-33710"/>
      <dgm:spPr/>
    </dgm:pt>
    <dgm:pt modelId="{6057B58A-8D80-4D85-A6E8-7578DD234AF2}" type="pres">
      <dgm:prSet presAssocID="{6D7612B5-E05C-405C-B34D-75AB899A0075}" presName="ParentText" presStyleLbl="node1" presStyleIdx="0" presStyleCnt="6" custScaleX="198858">
        <dgm:presLayoutVars>
          <dgm:chMax val="1"/>
          <dgm:chPref val="1"/>
          <dgm:bulletEnabled val="1"/>
        </dgm:presLayoutVars>
      </dgm:prSet>
      <dgm:spPr/>
      <dgm:t>
        <a:bodyPr/>
        <a:lstStyle/>
        <a:p>
          <a:endParaRPr lang="de-DE"/>
        </a:p>
      </dgm:t>
    </dgm:pt>
    <dgm:pt modelId="{C2E87DB7-6358-44B6-AC4E-45C4EAEC7495}" type="pres">
      <dgm:prSet presAssocID="{6D7612B5-E05C-405C-B34D-75AB899A0075}" presName="ChildText" presStyleLbl="revTx" presStyleIdx="0" presStyleCnt="5">
        <dgm:presLayoutVars>
          <dgm:chMax val="0"/>
          <dgm:chPref val="0"/>
          <dgm:bulletEnabled val="1"/>
        </dgm:presLayoutVars>
      </dgm:prSet>
      <dgm:spPr/>
      <dgm:t>
        <a:bodyPr/>
        <a:lstStyle/>
        <a:p>
          <a:endParaRPr lang="de-DE"/>
        </a:p>
      </dgm:t>
    </dgm:pt>
    <dgm:pt modelId="{960F497F-7DB2-4F79-B2F1-81DA841002A3}" type="pres">
      <dgm:prSet presAssocID="{F658C83D-74B7-49A8-9620-9EF769919E17}" presName="sibTrans" presStyleCnt="0"/>
      <dgm:spPr/>
    </dgm:pt>
    <dgm:pt modelId="{0EAEEA1E-3977-4A3A-B979-3CB28DAEBE2B}" type="pres">
      <dgm:prSet presAssocID="{C2636B68-E265-45B8-BFE5-AB0BCCF8F88F}" presName="composite" presStyleCnt="0"/>
      <dgm:spPr/>
    </dgm:pt>
    <dgm:pt modelId="{F2F397D2-BC1E-4701-B100-EE635A44BA07}" type="pres">
      <dgm:prSet presAssocID="{C2636B68-E265-45B8-BFE5-AB0BCCF8F88F}" presName="bentUpArrow1" presStyleLbl="alignImgPlace1" presStyleIdx="1" presStyleCnt="5" custLinFactNeighborX="-33710"/>
      <dgm:spPr/>
    </dgm:pt>
    <dgm:pt modelId="{9D6CBAC6-F105-49EC-84A7-01465F2C8EA1}" type="pres">
      <dgm:prSet presAssocID="{C2636B68-E265-45B8-BFE5-AB0BCCF8F88F}" presName="ParentText" presStyleLbl="node1" presStyleIdx="1" presStyleCnt="6" custScaleX="198858">
        <dgm:presLayoutVars>
          <dgm:chMax val="1"/>
          <dgm:chPref val="1"/>
          <dgm:bulletEnabled val="1"/>
        </dgm:presLayoutVars>
      </dgm:prSet>
      <dgm:spPr/>
      <dgm:t>
        <a:bodyPr/>
        <a:lstStyle/>
        <a:p>
          <a:endParaRPr lang="de-DE"/>
        </a:p>
      </dgm:t>
    </dgm:pt>
    <dgm:pt modelId="{F10A24D8-42E3-4D9C-AD8E-64405C106027}" type="pres">
      <dgm:prSet presAssocID="{C2636B68-E265-45B8-BFE5-AB0BCCF8F88F}" presName="ChildText" presStyleLbl="revTx" presStyleIdx="1" presStyleCnt="5">
        <dgm:presLayoutVars>
          <dgm:chMax val="0"/>
          <dgm:chPref val="0"/>
          <dgm:bulletEnabled val="1"/>
        </dgm:presLayoutVars>
      </dgm:prSet>
      <dgm:spPr/>
      <dgm:t>
        <a:bodyPr/>
        <a:lstStyle/>
        <a:p>
          <a:endParaRPr lang="de-DE"/>
        </a:p>
      </dgm:t>
    </dgm:pt>
    <dgm:pt modelId="{0D379943-FAFF-49E8-9521-70B9A8E79E0B}" type="pres">
      <dgm:prSet presAssocID="{79131687-5D89-4824-8219-76D2B19937C4}" presName="sibTrans" presStyleCnt="0"/>
      <dgm:spPr/>
    </dgm:pt>
    <dgm:pt modelId="{1DB6B91F-0AD8-4F66-8AB2-54E70053A864}" type="pres">
      <dgm:prSet presAssocID="{43B7C5AB-6574-4EEA-B983-E34DD15186D9}" presName="composite" presStyleCnt="0"/>
      <dgm:spPr/>
    </dgm:pt>
    <dgm:pt modelId="{19AC0173-E4B1-4033-A982-BB2ED85B323F}" type="pres">
      <dgm:prSet presAssocID="{43B7C5AB-6574-4EEA-B983-E34DD15186D9}" presName="bentUpArrow1" presStyleLbl="alignImgPlace1" presStyleIdx="2" presStyleCnt="5" custLinFactNeighborX="-33710"/>
      <dgm:spPr/>
    </dgm:pt>
    <dgm:pt modelId="{6C81940D-BB3B-47A6-815A-CA0561DED048}" type="pres">
      <dgm:prSet presAssocID="{43B7C5AB-6574-4EEA-B983-E34DD15186D9}" presName="ParentText" presStyleLbl="node1" presStyleIdx="2" presStyleCnt="6" custScaleX="198858">
        <dgm:presLayoutVars>
          <dgm:chMax val="1"/>
          <dgm:chPref val="1"/>
          <dgm:bulletEnabled val="1"/>
        </dgm:presLayoutVars>
      </dgm:prSet>
      <dgm:spPr/>
      <dgm:t>
        <a:bodyPr/>
        <a:lstStyle/>
        <a:p>
          <a:endParaRPr lang="de-DE"/>
        </a:p>
      </dgm:t>
    </dgm:pt>
    <dgm:pt modelId="{6E4B0FCE-0F7A-4DE1-9977-A28A4F8FB250}" type="pres">
      <dgm:prSet presAssocID="{43B7C5AB-6574-4EEA-B983-E34DD15186D9}" presName="ChildText" presStyleLbl="revTx" presStyleIdx="2" presStyleCnt="5">
        <dgm:presLayoutVars>
          <dgm:chMax val="0"/>
          <dgm:chPref val="0"/>
          <dgm:bulletEnabled val="1"/>
        </dgm:presLayoutVars>
      </dgm:prSet>
      <dgm:spPr/>
    </dgm:pt>
    <dgm:pt modelId="{6B47D04C-2C00-4984-8670-574ACA6CDCAD}" type="pres">
      <dgm:prSet presAssocID="{CEFA2D3D-58C1-4218-BD94-D3F06FF6D533}" presName="sibTrans" presStyleCnt="0"/>
      <dgm:spPr/>
    </dgm:pt>
    <dgm:pt modelId="{783CBEB8-9AC0-4DA5-BCFC-27AAA55AB7D9}" type="pres">
      <dgm:prSet presAssocID="{C9F19E70-3CDC-4FCD-8AAA-29350F07A92E}" presName="composite" presStyleCnt="0"/>
      <dgm:spPr/>
    </dgm:pt>
    <dgm:pt modelId="{BC019193-FA21-46CB-B7E9-3BB83D3B0C8D}" type="pres">
      <dgm:prSet presAssocID="{C9F19E70-3CDC-4FCD-8AAA-29350F07A92E}" presName="bentUpArrow1" presStyleLbl="alignImgPlace1" presStyleIdx="3" presStyleCnt="5" custLinFactNeighborX="-33710"/>
      <dgm:spPr/>
    </dgm:pt>
    <dgm:pt modelId="{214F3335-C1BF-4277-B8FA-70FA0B919E74}" type="pres">
      <dgm:prSet presAssocID="{C9F19E70-3CDC-4FCD-8AAA-29350F07A92E}" presName="ParentText" presStyleLbl="node1" presStyleIdx="3" presStyleCnt="6" custScaleX="198858">
        <dgm:presLayoutVars>
          <dgm:chMax val="1"/>
          <dgm:chPref val="1"/>
          <dgm:bulletEnabled val="1"/>
        </dgm:presLayoutVars>
      </dgm:prSet>
      <dgm:spPr/>
      <dgm:t>
        <a:bodyPr/>
        <a:lstStyle/>
        <a:p>
          <a:endParaRPr lang="de-DE"/>
        </a:p>
      </dgm:t>
    </dgm:pt>
    <dgm:pt modelId="{D7C89F4A-3905-4AF8-933A-95CD1AFB8B19}" type="pres">
      <dgm:prSet presAssocID="{C9F19E70-3CDC-4FCD-8AAA-29350F07A92E}" presName="ChildText" presStyleLbl="revTx" presStyleIdx="3" presStyleCnt="5">
        <dgm:presLayoutVars>
          <dgm:chMax val="0"/>
          <dgm:chPref val="0"/>
          <dgm:bulletEnabled val="1"/>
        </dgm:presLayoutVars>
      </dgm:prSet>
      <dgm:spPr/>
    </dgm:pt>
    <dgm:pt modelId="{34DF742A-4FCB-4C2D-BB95-0E7D350A1222}" type="pres">
      <dgm:prSet presAssocID="{E0002A51-C1A8-468F-BE92-CA778DCC5D53}" presName="sibTrans" presStyleCnt="0"/>
      <dgm:spPr/>
    </dgm:pt>
    <dgm:pt modelId="{E1DA64A8-C06E-4B25-8161-8FDA09B27543}" type="pres">
      <dgm:prSet presAssocID="{93547914-EB51-4E1F-9D0D-84353A1347FB}" presName="composite" presStyleCnt="0"/>
      <dgm:spPr/>
    </dgm:pt>
    <dgm:pt modelId="{F69A5208-E422-4C22-96DC-4F62463D41E3}" type="pres">
      <dgm:prSet presAssocID="{93547914-EB51-4E1F-9D0D-84353A1347FB}" presName="bentUpArrow1" presStyleLbl="alignImgPlace1" presStyleIdx="4" presStyleCnt="5" custLinFactNeighborX="-33710"/>
      <dgm:spPr/>
    </dgm:pt>
    <dgm:pt modelId="{48F2545C-6715-4884-946A-CE6B7BFBA09C}" type="pres">
      <dgm:prSet presAssocID="{93547914-EB51-4E1F-9D0D-84353A1347FB}" presName="ParentText" presStyleLbl="node1" presStyleIdx="4" presStyleCnt="6" custScaleX="198858">
        <dgm:presLayoutVars>
          <dgm:chMax val="1"/>
          <dgm:chPref val="1"/>
          <dgm:bulletEnabled val="1"/>
        </dgm:presLayoutVars>
      </dgm:prSet>
      <dgm:spPr/>
      <dgm:t>
        <a:bodyPr/>
        <a:lstStyle/>
        <a:p>
          <a:endParaRPr lang="de-DE"/>
        </a:p>
      </dgm:t>
    </dgm:pt>
    <dgm:pt modelId="{3C63E534-DB31-4FEF-89B6-025A8A8CF083}" type="pres">
      <dgm:prSet presAssocID="{93547914-EB51-4E1F-9D0D-84353A1347FB}" presName="ChildText" presStyleLbl="revTx" presStyleIdx="4" presStyleCnt="5">
        <dgm:presLayoutVars>
          <dgm:chMax val="0"/>
          <dgm:chPref val="0"/>
          <dgm:bulletEnabled val="1"/>
        </dgm:presLayoutVars>
      </dgm:prSet>
      <dgm:spPr/>
    </dgm:pt>
    <dgm:pt modelId="{8EBD705F-F2B0-4665-ADD3-FF617A3866D5}" type="pres">
      <dgm:prSet presAssocID="{563EF01C-1E60-4C34-B56B-F70DC25CBB64}" presName="sibTrans" presStyleCnt="0"/>
      <dgm:spPr/>
    </dgm:pt>
    <dgm:pt modelId="{B0FA8EB0-7EBD-4171-8E3E-C7298263CA4A}" type="pres">
      <dgm:prSet presAssocID="{41C1D0C0-432E-4BAF-9B66-032E05F3531A}" presName="composite" presStyleCnt="0"/>
      <dgm:spPr/>
    </dgm:pt>
    <dgm:pt modelId="{8ABF6449-BB1D-447D-839E-6A7940C2A818}" type="pres">
      <dgm:prSet presAssocID="{41C1D0C0-432E-4BAF-9B66-032E05F3531A}" presName="ParentText" presStyleLbl="node1" presStyleIdx="5" presStyleCnt="6" custScaleX="198858">
        <dgm:presLayoutVars>
          <dgm:chMax val="1"/>
          <dgm:chPref val="1"/>
          <dgm:bulletEnabled val="1"/>
        </dgm:presLayoutVars>
      </dgm:prSet>
      <dgm:spPr/>
      <dgm:t>
        <a:bodyPr/>
        <a:lstStyle/>
        <a:p>
          <a:endParaRPr lang="de-DE"/>
        </a:p>
      </dgm:t>
    </dgm:pt>
  </dgm:ptLst>
  <dgm:cxnLst>
    <dgm:cxn modelId="{65020652-A515-41D6-AB47-498A27A4C930}" srcId="{D1EC7517-E3B5-4F57-9506-1F5C0F63F866}" destId="{6D7612B5-E05C-405C-B34D-75AB899A0075}" srcOrd="0" destOrd="0" parTransId="{F0243716-5788-4A3A-8A6B-FC25C1318786}" sibTransId="{F658C83D-74B7-49A8-9620-9EF769919E17}"/>
    <dgm:cxn modelId="{D2A69C52-C3A0-486B-AB6E-B5DD83267B5C}" type="presOf" srcId="{6D7612B5-E05C-405C-B34D-75AB899A0075}" destId="{6057B58A-8D80-4D85-A6E8-7578DD234AF2}" srcOrd="0" destOrd="0" presId="urn:microsoft.com/office/officeart/2005/8/layout/StepDownProcess"/>
    <dgm:cxn modelId="{FF1E86DA-E1F2-4A77-B0B5-792C397A4E71}" type="presOf" srcId="{C2636B68-E265-45B8-BFE5-AB0BCCF8F88F}" destId="{9D6CBAC6-F105-49EC-84A7-01465F2C8EA1}" srcOrd="0" destOrd="0" presId="urn:microsoft.com/office/officeart/2005/8/layout/StepDownProcess"/>
    <dgm:cxn modelId="{C3507DFC-DEEC-426C-A862-A6F6433C4ECB}" type="presOf" srcId="{93547914-EB51-4E1F-9D0D-84353A1347FB}" destId="{48F2545C-6715-4884-946A-CE6B7BFBA09C}" srcOrd="0" destOrd="0" presId="urn:microsoft.com/office/officeart/2005/8/layout/StepDownProcess"/>
    <dgm:cxn modelId="{AF07A4A2-632F-48AE-91BF-E8806064AFDA}" type="presOf" srcId="{D1EC7517-E3B5-4F57-9506-1F5C0F63F866}" destId="{1F38DFBB-30AD-4F86-8EC8-141895B4C749}" srcOrd="0" destOrd="0" presId="urn:microsoft.com/office/officeart/2005/8/layout/StepDownProcess"/>
    <dgm:cxn modelId="{AAFD4DAC-722A-45A0-852A-126287344FD5}" srcId="{D1EC7517-E3B5-4F57-9506-1F5C0F63F866}" destId="{C2636B68-E265-45B8-BFE5-AB0BCCF8F88F}" srcOrd="1" destOrd="0" parTransId="{9F68827E-879A-4487-8745-4585A9E6233A}" sibTransId="{79131687-5D89-4824-8219-76D2B19937C4}"/>
    <dgm:cxn modelId="{BDA97EF7-D52C-41AE-811B-AC4AA07CB86C}" srcId="{D1EC7517-E3B5-4F57-9506-1F5C0F63F866}" destId="{93547914-EB51-4E1F-9D0D-84353A1347FB}" srcOrd="4" destOrd="0" parTransId="{29B3E05D-247B-487B-9AFD-1D64332AE28D}" sibTransId="{563EF01C-1E60-4C34-B56B-F70DC25CBB64}"/>
    <dgm:cxn modelId="{F3D17CDB-933A-492F-A7B1-5034320DC3F4}" type="presOf" srcId="{C9F19E70-3CDC-4FCD-8AAA-29350F07A92E}" destId="{214F3335-C1BF-4277-B8FA-70FA0B919E74}" srcOrd="0" destOrd="0" presId="urn:microsoft.com/office/officeart/2005/8/layout/StepDownProcess"/>
    <dgm:cxn modelId="{E0959DA4-6A33-49C2-BEDF-2E4FD49E9C9D}" type="presOf" srcId="{41C1D0C0-432E-4BAF-9B66-032E05F3531A}" destId="{8ABF6449-BB1D-447D-839E-6A7940C2A818}" srcOrd="0" destOrd="0" presId="urn:microsoft.com/office/officeart/2005/8/layout/StepDownProcess"/>
    <dgm:cxn modelId="{BE253687-EA99-4C51-9D72-E135B7BA98F3}" srcId="{D1EC7517-E3B5-4F57-9506-1F5C0F63F866}" destId="{41C1D0C0-432E-4BAF-9B66-032E05F3531A}" srcOrd="5" destOrd="0" parTransId="{40E0E287-4B16-4B9A-B4CE-A10FD17DB3C0}" sibTransId="{CFE81830-3B37-48A4-A0FC-A7B64D25DBAF}"/>
    <dgm:cxn modelId="{1DC0B7D6-6C10-4EFA-9C5B-CEB57D9B342A}" type="presOf" srcId="{43B7C5AB-6574-4EEA-B983-E34DD15186D9}" destId="{6C81940D-BB3B-47A6-815A-CA0561DED048}" srcOrd="0" destOrd="0" presId="urn:microsoft.com/office/officeart/2005/8/layout/StepDownProcess"/>
    <dgm:cxn modelId="{47357E04-86C0-4E3E-A0DA-446435244C71}" srcId="{D1EC7517-E3B5-4F57-9506-1F5C0F63F866}" destId="{43B7C5AB-6574-4EEA-B983-E34DD15186D9}" srcOrd="2" destOrd="0" parTransId="{586E7B18-3919-4975-A2AA-E003AC596831}" sibTransId="{CEFA2D3D-58C1-4218-BD94-D3F06FF6D533}"/>
    <dgm:cxn modelId="{0907FD20-11B6-4A02-8145-D57E7DFC6A20}" srcId="{D1EC7517-E3B5-4F57-9506-1F5C0F63F866}" destId="{C9F19E70-3CDC-4FCD-8AAA-29350F07A92E}" srcOrd="3" destOrd="0" parTransId="{613066AF-5193-4626-A050-865F86480CA6}" sibTransId="{E0002A51-C1A8-468F-BE92-CA778DCC5D53}"/>
    <dgm:cxn modelId="{546E2B4F-18E8-45FC-A6F4-1EA26A44C52B}" type="presParOf" srcId="{1F38DFBB-30AD-4F86-8EC8-141895B4C749}" destId="{32B43DA8-1656-4FA8-A837-6C91FAC6B39A}" srcOrd="0" destOrd="0" presId="urn:microsoft.com/office/officeart/2005/8/layout/StepDownProcess"/>
    <dgm:cxn modelId="{6C4683A9-099E-47B2-9B40-E48C4378491F}" type="presParOf" srcId="{32B43DA8-1656-4FA8-A837-6C91FAC6B39A}" destId="{258DE42B-3DB0-4093-BCB8-E133172E8CFE}" srcOrd="0" destOrd="0" presId="urn:microsoft.com/office/officeart/2005/8/layout/StepDownProcess"/>
    <dgm:cxn modelId="{CB7945FD-3646-4439-AADF-C0B73D9E8945}" type="presParOf" srcId="{32B43DA8-1656-4FA8-A837-6C91FAC6B39A}" destId="{6057B58A-8D80-4D85-A6E8-7578DD234AF2}" srcOrd="1" destOrd="0" presId="urn:microsoft.com/office/officeart/2005/8/layout/StepDownProcess"/>
    <dgm:cxn modelId="{90A4E063-8741-4107-82FD-95B5286F8407}" type="presParOf" srcId="{32B43DA8-1656-4FA8-A837-6C91FAC6B39A}" destId="{C2E87DB7-6358-44B6-AC4E-45C4EAEC7495}" srcOrd="2" destOrd="0" presId="urn:microsoft.com/office/officeart/2005/8/layout/StepDownProcess"/>
    <dgm:cxn modelId="{892B010C-B540-4107-A166-29BAC02C8E89}" type="presParOf" srcId="{1F38DFBB-30AD-4F86-8EC8-141895B4C749}" destId="{960F497F-7DB2-4F79-B2F1-81DA841002A3}" srcOrd="1" destOrd="0" presId="urn:microsoft.com/office/officeart/2005/8/layout/StepDownProcess"/>
    <dgm:cxn modelId="{BBA3FD5E-AD6C-4D12-96CB-51A53A9A9DB2}" type="presParOf" srcId="{1F38DFBB-30AD-4F86-8EC8-141895B4C749}" destId="{0EAEEA1E-3977-4A3A-B979-3CB28DAEBE2B}" srcOrd="2" destOrd="0" presId="urn:microsoft.com/office/officeart/2005/8/layout/StepDownProcess"/>
    <dgm:cxn modelId="{44790C79-B9DB-498A-B4E2-2E1BA073E23A}" type="presParOf" srcId="{0EAEEA1E-3977-4A3A-B979-3CB28DAEBE2B}" destId="{F2F397D2-BC1E-4701-B100-EE635A44BA07}" srcOrd="0" destOrd="0" presId="urn:microsoft.com/office/officeart/2005/8/layout/StepDownProcess"/>
    <dgm:cxn modelId="{82FD4144-B418-437C-94C4-81D13A5248B8}" type="presParOf" srcId="{0EAEEA1E-3977-4A3A-B979-3CB28DAEBE2B}" destId="{9D6CBAC6-F105-49EC-84A7-01465F2C8EA1}" srcOrd="1" destOrd="0" presId="urn:microsoft.com/office/officeart/2005/8/layout/StepDownProcess"/>
    <dgm:cxn modelId="{C1BEBB14-0D6B-4307-916A-7E3A9DBFC265}" type="presParOf" srcId="{0EAEEA1E-3977-4A3A-B979-3CB28DAEBE2B}" destId="{F10A24D8-42E3-4D9C-AD8E-64405C106027}" srcOrd="2" destOrd="0" presId="urn:microsoft.com/office/officeart/2005/8/layout/StepDownProcess"/>
    <dgm:cxn modelId="{DA99227F-12A0-41C1-A843-AF0FC08A826A}" type="presParOf" srcId="{1F38DFBB-30AD-4F86-8EC8-141895B4C749}" destId="{0D379943-FAFF-49E8-9521-70B9A8E79E0B}" srcOrd="3" destOrd="0" presId="urn:microsoft.com/office/officeart/2005/8/layout/StepDownProcess"/>
    <dgm:cxn modelId="{0A3148DF-7E9A-44E4-8076-45F259EEBDCA}" type="presParOf" srcId="{1F38DFBB-30AD-4F86-8EC8-141895B4C749}" destId="{1DB6B91F-0AD8-4F66-8AB2-54E70053A864}" srcOrd="4" destOrd="0" presId="urn:microsoft.com/office/officeart/2005/8/layout/StepDownProcess"/>
    <dgm:cxn modelId="{0302184C-5895-4BF7-9DF3-F43B41D5AAF8}" type="presParOf" srcId="{1DB6B91F-0AD8-4F66-8AB2-54E70053A864}" destId="{19AC0173-E4B1-4033-A982-BB2ED85B323F}" srcOrd="0" destOrd="0" presId="urn:microsoft.com/office/officeart/2005/8/layout/StepDownProcess"/>
    <dgm:cxn modelId="{8975E7CE-1BDD-46BB-A734-C02CC5FAD4B6}" type="presParOf" srcId="{1DB6B91F-0AD8-4F66-8AB2-54E70053A864}" destId="{6C81940D-BB3B-47A6-815A-CA0561DED048}" srcOrd="1" destOrd="0" presId="urn:microsoft.com/office/officeart/2005/8/layout/StepDownProcess"/>
    <dgm:cxn modelId="{9F31E560-61B5-4939-94F7-A30CB1625261}" type="presParOf" srcId="{1DB6B91F-0AD8-4F66-8AB2-54E70053A864}" destId="{6E4B0FCE-0F7A-4DE1-9977-A28A4F8FB250}" srcOrd="2" destOrd="0" presId="urn:microsoft.com/office/officeart/2005/8/layout/StepDownProcess"/>
    <dgm:cxn modelId="{9BDA8B87-C6FD-4FAE-9D9B-A64ABAF3C7C1}" type="presParOf" srcId="{1F38DFBB-30AD-4F86-8EC8-141895B4C749}" destId="{6B47D04C-2C00-4984-8670-574ACA6CDCAD}" srcOrd="5" destOrd="0" presId="urn:microsoft.com/office/officeart/2005/8/layout/StepDownProcess"/>
    <dgm:cxn modelId="{E8994D2B-07A0-4695-A2EA-FACA22286217}" type="presParOf" srcId="{1F38DFBB-30AD-4F86-8EC8-141895B4C749}" destId="{783CBEB8-9AC0-4DA5-BCFC-27AAA55AB7D9}" srcOrd="6" destOrd="0" presId="urn:microsoft.com/office/officeart/2005/8/layout/StepDownProcess"/>
    <dgm:cxn modelId="{73E0104B-CC7A-4767-89B2-2CA36A3EDD29}" type="presParOf" srcId="{783CBEB8-9AC0-4DA5-BCFC-27AAA55AB7D9}" destId="{BC019193-FA21-46CB-B7E9-3BB83D3B0C8D}" srcOrd="0" destOrd="0" presId="urn:microsoft.com/office/officeart/2005/8/layout/StepDownProcess"/>
    <dgm:cxn modelId="{BE0DC070-90CD-47C8-9FEC-3BDF08F9338A}" type="presParOf" srcId="{783CBEB8-9AC0-4DA5-BCFC-27AAA55AB7D9}" destId="{214F3335-C1BF-4277-B8FA-70FA0B919E74}" srcOrd="1" destOrd="0" presId="urn:microsoft.com/office/officeart/2005/8/layout/StepDownProcess"/>
    <dgm:cxn modelId="{DAA6282B-8F40-41C1-B32C-AD264303DA67}" type="presParOf" srcId="{783CBEB8-9AC0-4DA5-BCFC-27AAA55AB7D9}" destId="{D7C89F4A-3905-4AF8-933A-95CD1AFB8B19}" srcOrd="2" destOrd="0" presId="urn:microsoft.com/office/officeart/2005/8/layout/StepDownProcess"/>
    <dgm:cxn modelId="{E9A2C25B-FCB9-49D2-B2EB-58B3AFDECD89}" type="presParOf" srcId="{1F38DFBB-30AD-4F86-8EC8-141895B4C749}" destId="{34DF742A-4FCB-4C2D-BB95-0E7D350A1222}" srcOrd="7" destOrd="0" presId="urn:microsoft.com/office/officeart/2005/8/layout/StepDownProcess"/>
    <dgm:cxn modelId="{5F1040E5-A14F-45C7-A90C-24CAC3E346B1}" type="presParOf" srcId="{1F38DFBB-30AD-4F86-8EC8-141895B4C749}" destId="{E1DA64A8-C06E-4B25-8161-8FDA09B27543}" srcOrd="8" destOrd="0" presId="urn:microsoft.com/office/officeart/2005/8/layout/StepDownProcess"/>
    <dgm:cxn modelId="{8C4772E7-6497-4595-98CC-AB616AFE63B1}" type="presParOf" srcId="{E1DA64A8-C06E-4B25-8161-8FDA09B27543}" destId="{F69A5208-E422-4C22-96DC-4F62463D41E3}" srcOrd="0" destOrd="0" presId="urn:microsoft.com/office/officeart/2005/8/layout/StepDownProcess"/>
    <dgm:cxn modelId="{754A7938-816A-4572-8DC5-627AA0E73098}" type="presParOf" srcId="{E1DA64A8-C06E-4B25-8161-8FDA09B27543}" destId="{48F2545C-6715-4884-946A-CE6B7BFBA09C}" srcOrd="1" destOrd="0" presId="urn:microsoft.com/office/officeart/2005/8/layout/StepDownProcess"/>
    <dgm:cxn modelId="{061EDCF4-024C-4127-ADE1-9F849B7A08A5}" type="presParOf" srcId="{E1DA64A8-C06E-4B25-8161-8FDA09B27543}" destId="{3C63E534-DB31-4FEF-89B6-025A8A8CF083}" srcOrd="2" destOrd="0" presId="urn:microsoft.com/office/officeart/2005/8/layout/StepDownProcess"/>
    <dgm:cxn modelId="{61C1E15D-4B45-435F-870F-66EB4B088FF7}" type="presParOf" srcId="{1F38DFBB-30AD-4F86-8EC8-141895B4C749}" destId="{8EBD705F-F2B0-4665-ADD3-FF617A3866D5}" srcOrd="9" destOrd="0" presId="urn:microsoft.com/office/officeart/2005/8/layout/StepDownProcess"/>
    <dgm:cxn modelId="{80369851-17E2-469C-897A-633CB118FBFA}" type="presParOf" srcId="{1F38DFBB-30AD-4F86-8EC8-141895B4C749}" destId="{B0FA8EB0-7EBD-4171-8E3E-C7298263CA4A}" srcOrd="10" destOrd="0" presId="urn:microsoft.com/office/officeart/2005/8/layout/StepDownProcess"/>
    <dgm:cxn modelId="{419F3FF4-F09A-49CD-9294-048000AEFF05}" type="presParOf" srcId="{B0FA8EB0-7EBD-4171-8E3E-C7298263CA4A}" destId="{8ABF6449-BB1D-447D-839E-6A7940C2A81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de-DE"/>
        </a:p>
      </dgm:t>
    </dgm:pt>
    <dgm:pt modelId="{FFF4ADC7-E889-46E2-AE27-502295EDF8CC}">
      <dgm:prSet phldrT="[Text]"/>
      <dgm:spPr/>
      <dgm:t>
        <a:bodyPr/>
        <a:lstStyle/>
        <a:p>
          <a:r>
            <a:rPr lang="de-DE" b="1" dirty="0" smtClean="0"/>
            <a:t>Minimierung der Rückfederung</a:t>
          </a:r>
          <a:endParaRPr lang="de-DE" b="1" dirty="0"/>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b="1" dirty="0" smtClean="0"/>
            <a:t>Erhaltung von Profilstegen für Befestigungselemente</a:t>
          </a:r>
          <a:endParaRPr lang="de-DE" b="1" dirty="0"/>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8640815B-1554-4927-9FF7-08FD09980868}" type="pres">
      <dgm:prSet presAssocID="{FFF4ADC7-E889-46E2-AE27-502295EDF8CC}" presName="parentLin" presStyleCnt="0"/>
      <dgm:spPr/>
      <dgm:t>
        <a:bodyPr/>
        <a:lstStyle/>
        <a:p>
          <a:endParaRPr lang="de-DE"/>
        </a:p>
      </dgm:t>
    </dgm:pt>
    <dgm:pt modelId="{70B5068E-A542-4471-88F1-45ED11E4D6A9}" type="pres">
      <dgm:prSet presAssocID="{FFF4ADC7-E889-46E2-AE27-502295EDF8CC}" presName="parentLeftMargin" presStyleLbl="node1" presStyleIdx="0" presStyleCnt="2"/>
      <dgm:spPr/>
      <dgm:t>
        <a:bodyPr/>
        <a:lstStyle/>
        <a:p>
          <a:endParaRPr lang="de-DE"/>
        </a:p>
      </dgm:t>
    </dgm:pt>
    <dgm:pt modelId="{D7832246-E3A8-42D4-9440-E22F8B5BACDB}" type="pres">
      <dgm:prSet presAssocID="{FFF4ADC7-E889-46E2-AE27-502295EDF8CC}" presName="parentText" presStyleLbl="node1" presStyleIdx="0" presStyleCnt="2">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t>
        <a:bodyPr/>
        <a:lstStyle/>
        <a:p>
          <a:endParaRPr lang="de-DE"/>
        </a:p>
      </dgm:t>
    </dgm:pt>
    <dgm:pt modelId="{F0A35EF4-93FD-4AD6-9100-19801F014F9A}" type="pres">
      <dgm:prSet presAssocID="{FFF4ADC7-E889-46E2-AE27-502295EDF8CC}" presName="childText" presStyleLbl="conFgAcc1" presStyleIdx="0" presStyleCnt="2">
        <dgm:presLayoutVars>
          <dgm:bulletEnabled val="1"/>
        </dgm:presLayoutVars>
      </dgm:prSet>
      <dgm:spPr/>
      <dgm:t>
        <a:bodyPr/>
        <a:lstStyle/>
        <a:p>
          <a:endParaRPr lang="de-DE"/>
        </a:p>
      </dgm:t>
    </dgm:pt>
    <dgm:pt modelId="{AAB12175-A786-4E5F-AAD3-11DB2268C2E8}" type="pres">
      <dgm:prSet presAssocID="{8F43D699-2E02-4990-B4F4-6EA2DA55AE0B}" presName="spaceBetweenRectangles" presStyleCnt="0"/>
      <dgm:spPr/>
      <dgm:t>
        <a:bodyPr/>
        <a:lstStyle/>
        <a:p>
          <a:endParaRPr lang="de-DE"/>
        </a:p>
      </dgm:t>
    </dgm:pt>
    <dgm:pt modelId="{CF1D1E95-F6DF-4661-B679-F88203B42E38}" type="pres">
      <dgm:prSet presAssocID="{3AEF769E-08CB-495D-AFF1-721311AA0BF7}" presName="parentLin" presStyleCnt="0"/>
      <dgm:spPr/>
      <dgm:t>
        <a:bodyPr/>
        <a:lstStyle/>
        <a:p>
          <a:endParaRPr lang="de-DE"/>
        </a:p>
      </dgm:t>
    </dgm:pt>
    <dgm:pt modelId="{3C53107E-A19B-4D42-8087-B916128DFC47}" type="pres">
      <dgm:prSet presAssocID="{3AEF769E-08CB-495D-AFF1-721311AA0BF7}" presName="parentLeftMargin" presStyleLbl="node1" presStyleIdx="0" presStyleCnt="2"/>
      <dgm:spPr/>
      <dgm:t>
        <a:bodyPr/>
        <a:lstStyle/>
        <a:p>
          <a:endParaRPr lang="de-DE"/>
        </a:p>
      </dgm:t>
    </dgm:pt>
    <dgm:pt modelId="{D04C9658-345E-4E4C-ABE9-337FEAC597FE}" type="pres">
      <dgm:prSet presAssocID="{3AEF769E-08CB-495D-AFF1-721311AA0BF7}" presName="parentText" presStyleLbl="node1" presStyleIdx="1" presStyleCnt="2">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t>
        <a:bodyPr/>
        <a:lstStyle/>
        <a:p>
          <a:endParaRPr lang="de-DE"/>
        </a:p>
      </dgm:t>
    </dgm:pt>
    <dgm:pt modelId="{E646B9FF-774A-4B73-96EF-D74448F051FC}" type="pres">
      <dgm:prSet presAssocID="{3AEF769E-08CB-495D-AFF1-721311AA0BF7}" presName="childText" presStyleLbl="conFgAcc1" presStyleIdx="1" presStyleCnt="2">
        <dgm:presLayoutVars>
          <dgm:bulletEnabled val="1"/>
        </dgm:presLayoutVars>
      </dgm:prSet>
      <dgm:spPr/>
      <dgm:t>
        <a:bodyPr/>
        <a:lstStyle/>
        <a:p>
          <a:endParaRPr lang="de-DE"/>
        </a:p>
      </dgm:t>
    </dgm:pt>
  </dgm:ptLst>
  <dgm:cxnLst>
    <dgm:cxn modelId="{B4CDD339-0148-48FF-8F02-135172691394}" type="presOf" srcId="{FFF4ADC7-E889-46E2-AE27-502295EDF8CC}" destId="{70B5068E-A542-4471-88F1-45ED11E4D6A9}" srcOrd="0" destOrd="0" presId="urn:microsoft.com/office/officeart/2005/8/layout/list1"/>
    <dgm:cxn modelId="{F05BD9A0-B7D4-4302-943A-EA0B539BD5E6}" type="presOf" srcId="{3AEF769E-08CB-495D-AFF1-721311AA0BF7}" destId="{3C53107E-A19B-4D42-8087-B916128DFC47}" srcOrd="0" destOrd="0" presId="urn:microsoft.com/office/officeart/2005/8/layout/list1"/>
    <dgm:cxn modelId="{0FA42349-7B44-4C6B-A2A5-F786F08FF57C}" type="presOf" srcId="{C5102A5F-5012-4A48-B294-6A03C497E60B}" destId="{6E9B55A6-4C04-4161-9E24-8F3CB73AA3E0}" srcOrd="0" destOrd="0" presId="urn:microsoft.com/office/officeart/2005/8/layout/list1"/>
    <dgm:cxn modelId="{C301D84C-0847-4E60-9CB7-88382EBB630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0" destOrd="0" parTransId="{74657BDA-DE7F-4D2E-A125-47AEE6E83658}" sibTransId="{8F43D699-2E02-4990-B4F4-6EA2DA55AE0B}"/>
    <dgm:cxn modelId="{C9C64AD6-E836-4B77-9C96-B9BD13E89A66}" type="presOf" srcId="{3AEF769E-08CB-495D-AFF1-721311AA0BF7}" destId="{D04C9658-345E-4E4C-ABE9-337FEAC597FE}" srcOrd="1" destOrd="0" presId="urn:microsoft.com/office/officeart/2005/8/layout/list1"/>
    <dgm:cxn modelId="{BF35D7B5-2BF4-4039-87B6-5B7B151C46D5}" srcId="{C5102A5F-5012-4A48-B294-6A03C497E60B}" destId="{3AEF769E-08CB-495D-AFF1-721311AA0BF7}" srcOrd="1" destOrd="0" parTransId="{CDC895BA-2ADD-456C-9ED1-44EF744D8995}" sibTransId="{7069EBF7-24EA-486B-865B-A8CD21566653}"/>
    <dgm:cxn modelId="{7F75DDF3-AF85-47F6-B843-18F0778CB65A}" type="presParOf" srcId="{6E9B55A6-4C04-4161-9E24-8F3CB73AA3E0}" destId="{8640815B-1554-4927-9FF7-08FD09980868}" srcOrd="0" destOrd="0" presId="urn:microsoft.com/office/officeart/2005/8/layout/list1"/>
    <dgm:cxn modelId="{4A086442-7EF2-4AD1-B106-5C1149114A14}" type="presParOf" srcId="{8640815B-1554-4927-9FF7-08FD09980868}" destId="{70B5068E-A542-4471-88F1-45ED11E4D6A9}" srcOrd="0" destOrd="0" presId="urn:microsoft.com/office/officeart/2005/8/layout/list1"/>
    <dgm:cxn modelId="{A87AD80B-B32E-4F94-915F-50D406037121}" type="presParOf" srcId="{8640815B-1554-4927-9FF7-08FD09980868}" destId="{D7832246-E3A8-42D4-9440-E22F8B5BACDB}" srcOrd="1" destOrd="0" presId="urn:microsoft.com/office/officeart/2005/8/layout/list1"/>
    <dgm:cxn modelId="{2D153857-63D2-46AC-A5A8-77F37488E9B8}" type="presParOf" srcId="{6E9B55A6-4C04-4161-9E24-8F3CB73AA3E0}" destId="{B2D3997B-E8C1-4CDC-BCE2-88872AC3F1B7}" srcOrd="1" destOrd="0" presId="urn:microsoft.com/office/officeart/2005/8/layout/list1"/>
    <dgm:cxn modelId="{A552AB04-09D6-4882-8B7B-58933DB907A5}" type="presParOf" srcId="{6E9B55A6-4C04-4161-9E24-8F3CB73AA3E0}" destId="{F0A35EF4-93FD-4AD6-9100-19801F014F9A}" srcOrd="2" destOrd="0" presId="urn:microsoft.com/office/officeart/2005/8/layout/list1"/>
    <dgm:cxn modelId="{516BC8A2-80B6-4DFD-BD81-822621186785}" type="presParOf" srcId="{6E9B55A6-4C04-4161-9E24-8F3CB73AA3E0}" destId="{AAB12175-A786-4E5F-AAD3-11DB2268C2E8}" srcOrd="3" destOrd="0" presId="urn:microsoft.com/office/officeart/2005/8/layout/list1"/>
    <dgm:cxn modelId="{BB67D1CB-7853-4830-8E99-D2C15AC7FFEC}" type="presParOf" srcId="{6E9B55A6-4C04-4161-9E24-8F3CB73AA3E0}" destId="{CF1D1E95-F6DF-4661-B679-F88203B42E38}" srcOrd="4" destOrd="0" presId="urn:microsoft.com/office/officeart/2005/8/layout/list1"/>
    <dgm:cxn modelId="{580A42CF-631C-4598-8B59-57DA6774E8B1}" type="presParOf" srcId="{CF1D1E95-F6DF-4661-B679-F88203B42E38}" destId="{3C53107E-A19B-4D42-8087-B916128DFC47}" srcOrd="0" destOrd="0" presId="urn:microsoft.com/office/officeart/2005/8/layout/list1"/>
    <dgm:cxn modelId="{3C6ED3FB-180F-46A4-A082-8A73CE894356}" type="presParOf" srcId="{CF1D1E95-F6DF-4661-B679-F88203B42E38}" destId="{D04C9658-345E-4E4C-ABE9-337FEAC597FE}" srcOrd="1" destOrd="0" presId="urn:microsoft.com/office/officeart/2005/8/layout/list1"/>
    <dgm:cxn modelId="{95C0E023-A146-4F12-98E2-545B9C396C25}" type="presParOf" srcId="{6E9B55A6-4C04-4161-9E24-8F3CB73AA3E0}" destId="{B1557ECF-2A3E-4507-A59A-2FEFE943096E}" srcOrd="5" destOrd="0" presId="urn:microsoft.com/office/officeart/2005/8/layout/list1"/>
    <dgm:cxn modelId="{47FBBDDC-2042-4CA7-ADC6-71621722A1B5}" type="presParOf" srcId="{6E9B55A6-4C04-4161-9E24-8F3CB73AA3E0}" destId="{E646B9FF-774A-4B73-96EF-D74448F051F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a:ln>
          <a:noFill/>
        </a:ln>
      </dgm:spPr>
      <dgm:t>
        <a:bodyPr/>
        <a:lstStyle/>
        <a:p>
          <a:r>
            <a:rPr lang="de-DE" sz="2000" b="1" i="1" dirty="0" smtClean="0">
              <a:solidFill>
                <a:schemeClr val="tx1"/>
              </a:solidFill>
            </a:rPr>
            <a:t>Material</a:t>
          </a:r>
          <a:endParaRPr lang="de-DE" sz="2000" b="1" i="1" dirty="0">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dirty="0" smtClean="0">
              <a:solidFill>
                <a:schemeClr val="tx1"/>
              </a:solidFill>
            </a:rPr>
            <a:t>Bronze</a:t>
          </a:r>
          <a:endParaRPr lang="de-DE" sz="1400" b="1" i="1" dirty="0">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dirty="0"/>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dirty="0" smtClean="0">
              <a:solidFill>
                <a:schemeClr val="tx1"/>
              </a:solidFill>
            </a:rPr>
            <a:t>Kröpfstein</a:t>
          </a:r>
        </a:p>
        <a:p>
          <a:r>
            <a:rPr lang="de-DE" sz="1400" b="1" i="1" dirty="0" smtClean="0">
              <a:solidFill>
                <a:schemeClr val="tx1"/>
              </a:solidFill>
            </a:rPr>
            <a:t>Ziehstempel</a:t>
          </a:r>
          <a:endParaRPr lang="de-DE" sz="1400" b="1" i="1" dirty="0">
            <a:solidFill>
              <a:schemeClr val="tx1"/>
            </a:solidFill>
          </a:endParaRPr>
        </a:p>
      </dgm:t>
    </dgm:pt>
    <dgm:pt modelId="{84A5ACB7-0B95-4DD2-8B50-DDED68DCAC8F}" type="parTrans" cxnId="{5DFC439A-C831-430E-9D81-D605ACA4DC3D}">
      <dgm:prSet/>
      <dgm:spPr>
        <a:ln w="28575"/>
      </dgm:spPr>
      <dgm:t>
        <a:bodyPr/>
        <a:lstStyle/>
        <a:p>
          <a:endParaRPr lang="de-DE" dirty="0"/>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dirty="0" smtClean="0">
              <a:solidFill>
                <a:schemeClr val="tx1"/>
              </a:solidFill>
            </a:rPr>
            <a:t>Stahl</a:t>
          </a:r>
          <a:endParaRPr lang="de-DE" sz="1400" b="1" i="1" dirty="0">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dirty="0"/>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dirty="0" smtClean="0">
              <a:solidFill>
                <a:schemeClr val="tx1"/>
              </a:solidFill>
            </a:rPr>
            <a:t>Kröpfstein</a:t>
          </a:r>
        </a:p>
        <a:p>
          <a:r>
            <a:rPr lang="de-DE" sz="1400" b="1" i="1" dirty="0" smtClean="0">
              <a:solidFill>
                <a:schemeClr val="tx1"/>
              </a:solidFill>
            </a:rPr>
            <a:t>Ziehstempel</a:t>
          </a:r>
        </a:p>
        <a:p>
          <a:r>
            <a:rPr lang="de-DE" sz="1400" b="1" i="1" dirty="0" smtClean="0">
              <a:solidFill>
                <a:schemeClr val="tx1"/>
              </a:solidFill>
            </a:rPr>
            <a:t>Niederhalter</a:t>
          </a:r>
          <a:endParaRPr lang="de-DE" sz="1400" b="1" i="1" dirty="0">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dirty="0"/>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8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dirty="0" smtClean="0"/>
            <a:t>Kröpfstein</a:t>
          </a:r>
        </a:p>
        <a:p>
          <a:r>
            <a:rPr lang="de-DE" sz="1400" b="1" i="1" dirty="0" smtClean="0"/>
            <a:t>Ziehstempe</a:t>
          </a:r>
          <a:r>
            <a:rPr lang="de-DE" sz="1400" i="1" dirty="0" smtClean="0"/>
            <a:t>l</a:t>
          </a:r>
          <a:endParaRPr lang="de-DE" sz="1400" i="1" dirty="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85000"/>
          </a:schemeClr>
        </a:solidFill>
      </dgm:spPr>
      <dgm:t>
        <a:bodyPr/>
        <a:lstStyle/>
        <a:p>
          <a:r>
            <a:rPr lang="de-DE" sz="1400" b="1" i="1" dirty="0" smtClean="0">
              <a:solidFill>
                <a:schemeClr val="tx1"/>
              </a:solidFill>
            </a:rPr>
            <a:t>Niederhalter</a:t>
          </a:r>
          <a:endParaRPr lang="de-DE" sz="900" dirty="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ScaleX="85062" custLinFactNeighborX="3479" custLinFactNeighborY="96871">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985" custLinFactNeighborY="23141">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4362" custLinFactNeighborY="28988">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467" custLinFactNeighborY="28860">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73240" custLinFactNeighborY="28861">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46815">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1824" custLinFactNeighborY="41748">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8674" custLinFactNeighborY="46920">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3184" custLinFactNeighborY="40576">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9443" custLinFactNeighborY="55275">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B4D44EFA-5C54-4CA0-89D9-BA65F25A5AC3}" type="presOf" srcId="{C7A2C3B7-DBD3-402D-83DA-342244446397}" destId="{6702C0DD-3CB4-45B1-B3C9-34E453EB8438}" srcOrd="1" destOrd="0" presId="urn:microsoft.com/office/officeart/2005/8/layout/hierarchy2"/>
    <dgm:cxn modelId="{0EB4B97C-A738-4796-86F7-6CF01EAFA734}" type="presOf" srcId="{C7A2C3B7-DBD3-402D-83DA-342244446397}" destId="{9335EC2F-88C2-4161-8747-91CDDBBAE7AB}" srcOrd="0" destOrd="0" presId="urn:microsoft.com/office/officeart/2005/8/layout/hierarchy2"/>
    <dgm:cxn modelId="{1739D4B1-BF3F-4D84-AF27-EC65F81C6981}" type="presOf" srcId="{86C64AB0-3232-44A2-8B2D-9051F2A9A214}" destId="{E0423D9B-8434-4632-88C6-48944407EA5E}" srcOrd="0" destOrd="0" presId="urn:microsoft.com/office/officeart/2005/8/layout/hierarchy2"/>
    <dgm:cxn modelId="{090D64C1-C75E-4DA3-AE74-57360FD9115F}" type="presOf" srcId="{FA20CE51-4187-49A6-AEBB-AE995BA5C0AB}" destId="{BE78B8F1-EC46-4D93-B384-C18133AAB599}" srcOrd="1" destOrd="0" presId="urn:microsoft.com/office/officeart/2005/8/layout/hierarchy2"/>
    <dgm:cxn modelId="{F02F053F-47FC-4745-8F39-6C6B844600B5}" type="presOf" srcId="{79D8B232-6B01-4B01-9498-AC571FB899AF}" destId="{67D09532-6774-4048-AEFA-84C82B539172}"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3B383FD4-3530-4CE4-9D61-C26F683C9E08}" type="presOf" srcId="{FA20CE51-4187-49A6-AEBB-AE995BA5C0AB}" destId="{671F48D1-4196-4AA6-B8EC-A1E807D36E0B}"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CCBB1233-B252-464D-9193-D9E55683ED22}" type="presOf" srcId="{3253E6F2-15ED-4DDA-B00F-178E8DF78199}" destId="{1D624F07-2D65-4010-A394-7CA527AEBD00}" srcOrd="0" destOrd="0" presId="urn:microsoft.com/office/officeart/2005/8/layout/hierarchy2"/>
    <dgm:cxn modelId="{25F540CF-F942-4C9B-B9A0-45EDF5C35147}" type="presOf" srcId="{84A5ACB7-0B95-4DD2-8B50-DDED68DCAC8F}" destId="{AF0737E6-1AF5-4124-9C02-4C8B8DA5AA37}" srcOrd="1" destOrd="0" presId="urn:microsoft.com/office/officeart/2005/8/layout/hierarchy2"/>
    <dgm:cxn modelId="{B3DEB76D-08E1-4236-92E0-BB9CCD01E0C9}" srcId="{40C256EA-9D2A-47F0-8AED-1F26E8505C9F}" destId="{C092B0D8-E45E-44D5-91AA-A72A439E7399}" srcOrd="0" destOrd="0" parTransId="{42FD8192-A274-4C64-A501-6448DEF53B47}" sibTransId="{DCCF2E6C-228F-4761-AC36-62DCB19B1314}"/>
    <dgm:cxn modelId="{19099E4B-A261-4682-9875-B09DF5FEEDC0}" srcId="{4979CB92-746C-4C42-96C9-EA956F9CA979}" destId="{3253E6F2-15ED-4DDA-B00F-178E8DF78199}" srcOrd="0" destOrd="0" parTransId="{C5D8F8D0-9C6A-4ED1-A8D6-1C1DF65873C0}" sibTransId="{9ADF4D9A-0EB4-4EE6-B315-DFB8ABBC249B}"/>
    <dgm:cxn modelId="{8CAB8ED2-749E-4656-A66F-BBD82E89E503}" srcId="{8353A882-562F-4B90-9E8F-6620FB03BBB1}" destId="{79D8B232-6B01-4B01-9498-AC571FB899AF}" srcOrd="0" destOrd="0" parTransId="{05352020-4FCE-4C2A-91C8-8278AAF63B1E}" sibTransId="{D4881180-554B-4851-9426-DDB7458019D1}"/>
    <dgm:cxn modelId="{DDB30BEC-D599-47CA-86E4-FB1FDCEED59F}" type="presOf" srcId="{84A5ACB7-0B95-4DD2-8B50-DDED68DCAC8F}" destId="{1BA237AE-EE64-4FC4-BE35-4D40EB3A54E9}" srcOrd="0" destOrd="0" presId="urn:microsoft.com/office/officeart/2005/8/layout/hierarchy2"/>
    <dgm:cxn modelId="{FB538A4D-5176-45A9-AEB5-2DB92A47EF3C}" type="presOf" srcId="{B13BDE29-0CE0-4942-A392-D8E98FDC82F8}" destId="{E47AEBEE-0395-4514-A5F0-3C2454F322E9}" srcOrd="0"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A0EF58D5-731E-462B-937C-A1715E8C0ACD}" type="presOf" srcId="{05352020-4FCE-4C2A-91C8-8278AAF63B1E}" destId="{37C0A7BC-5D6C-4F43-B920-250BC423F441}" srcOrd="0" destOrd="0" presId="urn:microsoft.com/office/officeart/2005/8/layout/hierarchy2"/>
    <dgm:cxn modelId="{13EF0EDB-9985-4B98-8535-96B68AF71114}" type="presOf" srcId="{05352020-4FCE-4C2A-91C8-8278AAF63B1E}" destId="{5F2B94E4-07E8-4A5C-9829-2C8856863FFC}" srcOrd="1" destOrd="0" presId="urn:microsoft.com/office/officeart/2005/8/layout/hierarchy2"/>
    <dgm:cxn modelId="{AD46CE35-306F-4740-9609-F3AAC0A0A01D}" type="presOf" srcId="{B3421A61-7831-4B90-B132-A39516C9CF9F}" destId="{8F1E40FE-1A19-45BB-B46D-9D7CE53C55E8}" srcOrd="0" destOrd="0" presId="urn:microsoft.com/office/officeart/2005/8/layout/hierarchy2"/>
    <dgm:cxn modelId="{329EE58A-27EF-4EAF-BE8A-3A824C444C43}" type="presOf" srcId="{40C256EA-9D2A-47F0-8AED-1F26E8505C9F}" destId="{82FED577-3131-4E77-847B-7C7B87177676}" srcOrd="0"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7BC49D08-38F0-4E5B-B84F-BBD577365F79}" type="presOf" srcId="{1562B5FC-4BF9-41A4-8DEA-4068B02A215C}" destId="{16A418D8-08AF-423B-A110-F93CD14383CF}" srcOrd="0" destOrd="0" presId="urn:microsoft.com/office/officeart/2005/8/layout/hierarchy2"/>
    <dgm:cxn modelId="{BA7F625F-6BEA-454C-B1F5-7C31928175E2}" type="presOf" srcId="{7987EEB8-D30F-4255-AFD3-9BB04B5F33A4}" destId="{EDAAB245-5C7F-4BDC-9FAF-48337148BED7}" srcOrd="0" destOrd="0" presId="urn:microsoft.com/office/officeart/2005/8/layout/hierarchy2"/>
    <dgm:cxn modelId="{138B6F43-D3CD-48A8-A0A9-8967542FE90A}" type="presOf" srcId="{85D58AB1-6C8B-4A83-A865-09C883412B55}" destId="{C1229192-7BA1-4AD2-875C-6B5E8FAB691A}"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618F6D30-D183-4451-B7D3-77D47DDFBD4B}" type="presOf" srcId="{86C64AB0-3232-44A2-8B2D-9051F2A9A214}" destId="{F4B39EC7-3808-4C70-AC68-799C12A6DDE9}" srcOrd="1" destOrd="0" presId="urn:microsoft.com/office/officeart/2005/8/layout/hierarchy2"/>
    <dgm:cxn modelId="{77CB1C06-1DF6-4E98-BA76-ACCF412D5F72}" type="presOf" srcId="{42FD8192-A274-4C64-A501-6448DEF53B47}" destId="{053C43DC-8925-4195-9A55-7D8C51A091C5}" srcOrd="0" destOrd="0" presId="urn:microsoft.com/office/officeart/2005/8/layout/hierarchy2"/>
    <dgm:cxn modelId="{3BC8D615-1BB6-48F2-8CA0-09F6DB09F69B}" type="presOf" srcId="{1A8B7A65-D23D-462D-AFC1-7BADF9926D41}" destId="{E3DDC4E0-0211-4C4A-B448-41EFCE4503A7}" srcOrd="1" destOrd="0" presId="urn:microsoft.com/office/officeart/2005/8/layout/hierarchy2"/>
    <dgm:cxn modelId="{EABB5658-324B-4458-BCDB-07EC67370AD2}" type="presOf" srcId="{C092B0D8-E45E-44D5-91AA-A72A439E7399}" destId="{695326D1-AD85-49A5-80FE-6962F4E965F3}" srcOrd="0" destOrd="0" presId="urn:microsoft.com/office/officeart/2005/8/layout/hierarchy2"/>
    <dgm:cxn modelId="{9D24293A-70B9-4665-97E0-5B5DAF8D5291}" type="presOf" srcId="{1A8B7A65-D23D-462D-AFC1-7BADF9926D41}" destId="{092EC114-44B6-4273-9E88-73453422F26B}" srcOrd="0" destOrd="0" presId="urn:microsoft.com/office/officeart/2005/8/layout/hierarchy2"/>
    <dgm:cxn modelId="{8A75DD25-6C60-41DE-AF7C-D12DBF2B36DD}" type="presOf" srcId="{42FD8192-A274-4C64-A501-6448DEF53B47}" destId="{26915512-D31F-40DE-9DD5-9B8F5C8E3E2C}" srcOrd="1" destOrd="0" presId="urn:microsoft.com/office/officeart/2005/8/layout/hierarchy2"/>
    <dgm:cxn modelId="{E8E7EC9C-81EC-4F48-82E8-74B43983D69A}" type="presOf" srcId="{B13BDE29-0CE0-4942-A392-D8E98FDC82F8}" destId="{E9CB430C-BF90-4146-830C-D24B789D62DB}" srcOrd="1" destOrd="0" presId="urn:microsoft.com/office/officeart/2005/8/layout/hierarchy2"/>
    <dgm:cxn modelId="{E33D4475-C57A-472E-8EA5-BE919F5C96AE}" type="presOf" srcId="{8353A882-562F-4B90-9E8F-6620FB03BBB1}" destId="{F0F95C9A-7D64-43AB-BF91-DABEFEF2B821}" srcOrd="0" destOrd="0" presId="urn:microsoft.com/office/officeart/2005/8/layout/hierarchy2"/>
    <dgm:cxn modelId="{18251C00-F861-4732-924B-2645A575C560}" type="presOf" srcId="{D3BAF598-C53E-4EEC-ACC9-653434831972}" destId="{D31AEE1A-62DC-49A1-B0FC-AC516009E241}" srcOrd="0" destOrd="0" presId="urn:microsoft.com/office/officeart/2005/8/layout/hierarchy2"/>
    <dgm:cxn modelId="{D063BE47-24DE-4D1C-9EDF-EE53D81E04B5}" type="presOf" srcId="{5EB50496-05A5-4061-A472-B3C6DB5450D4}" destId="{F24C1958-A6AD-41ED-960A-092EBC791EB6}"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97430DEA-EA6C-419F-8DBB-A0BB9C709852}" type="presOf" srcId="{5EB50496-05A5-4061-A472-B3C6DB5450D4}" destId="{24EFADFA-F27D-4A4F-AD53-E576F171C818}" srcOrd="1" destOrd="0" presId="urn:microsoft.com/office/officeart/2005/8/layout/hierarchy2"/>
    <dgm:cxn modelId="{ED3359BF-37F8-4296-ADAB-2B6B11DDD600}" type="presOf" srcId="{4979CB92-746C-4C42-96C9-EA956F9CA979}" destId="{9010899A-79E8-4F50-94B0-E0DFC43CD7D3}"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78F53318-FA5E-4D40-804E-812F0CD4FBDF}" type="presParOf" srcId="{9010899A-79E8-4F50-94B0-E0DFC43CD7D3}" destId="{73A470BB-17C6-4DDB-B8E7-F6E72A48A00C}" srcOrd="0" destOrd="0" presId="urn:microsoft.com/office/officeart/2005/8/layout/hierarchy2"/>
    <dgm:cxn modelId="{A657BD98-1C35-4F73-86A9-5D6567AACEE1}" type="presParOf" srcId="{73A470BB-17C6-4DDB-B8E7-F6E72A48A00C}" destId="{1D624F07-2D65-4010-A394-7CA527AEBD00}" srcOrd="0" destOrd="0" presId="urn:microsoft.com/office/officeart/2005/8/layout/hierarchy2"/>
    <dgm:cxn modelId="{27D77627-B1C4-4AA2-AA10-E9987FE57C4F}" type="presParOf" srcId="{73A470BB-17C6-4DDB-B8E7-F6E72A48A00C}" destId="{9E51EC3D-99D4-4B56-A075-03A6C807BDAD}" srcOrd="1" destOrd="0" presId="urn:microsoft.com/office/officeart/2005/8/layout/hierarchy2"/>
    <dgm:cxn modelId="{6C6F2401-E04D-483F-A364-420FFB45B0AA}" type="presParOf" srcId="{9E51EC3D-99D4-4B56-A075-03A6C807BDAD}" destId="{E47AEBEE-0395-4514-A5F0-3C2454F322E9}" srcOrd="0" destOrd="0" presId="urn:microsoft.com/office/officeart/2005/8/layout/hierarchy2"/>
    <dgm:cxn modelId="{75CF8C16-C8D7-4710-AAC2-6FF6E1ACA35E}" type="presParOf" srcId="{E47AEBEE-0395-4514-A5F0-3C2454F322E9}" destId="{E9CB430C-BF90-4146-830C-D24B789D62DB}" srcOrd="0" destOrd="0" presId="urn:microsoft.com/office/officeart/2005/8/layout/hierarchy2"/>
    <dgm:cxn modelId="{E33BCDB8-5E61-4A59-9257-8FA2D705063B}" type="presParOf" srcId="{9E51EC3D-99D4-4B56-A075-03A6C807BDAD}" destId="{7116FD2C-ECBF-4843-A445-19649180ABB5}" srcOrd="1" destOrd="0" presId="urn:microsoft.com/office/officeart/2005/8/layout/hierarchy2"/>
    <dgm:cxn modelId="{2A2E3B39-FD28-4169-80AA-3CA281900154}" type="presParOf" srcId="{7116FD2C-ECBF-4843-A445-19649180ABB5}" destId="{F0F95C9A-7D64-43AB-BF91-DABEFEF2B821}" srcOrd="0" destOrd="0" presId="urn:microsoft.com/office/officeart/2005/8/layout/hierarchy2"/>
    <dgm:cxn modelId="{41F8F17E-B051-4B95-A263-D9EFB0D69744}" type="presParOf" srcId="{7116FD2C-ECBF-4843-A445-19649180ABB5}" destId="{0797C876-0CB1-4CAD-B8B4-EF2CC2081099}" srcOrd="1" destOrd="0" presId="urn:microsoft.com/office/officeart/2005/8/layout/hierarchy2"/>
    <dgm:cxn modelId="{57E62E1D-BFD0-40F8-BC16-F6232560BCD5}" type="presParOf" srcId="{0797C876-0CB1-4CAD-B8B4-EF2CC2081099}" destId="{37C0A7BC-5D6C-4F43-B920-250BC423F441}" srcOrd="0" destOrd="0" presId="urn:microsoft.com/office/officeart/2005/8/layout/hierarchy2"/>
    <dgm:cxn modelId="{CAD5A4E9-151E-4466-8D04-B01D3F453484}" type="presParOf" srcId="{37C0A7BC-5D6C-4F43-B920-250BC423F441}" destId="{5F2B94E4-07E8-4A5C-9829-2C8856863FFC}" srcOrd="0" destOrd="0" presId="urn:microsoft.com/office/officeart/2005/8/layout/hierarchy2"/>
    <dgm:cxn modelId="{CCE17DC2-215D-482C-B9AD-2AA1BD7637A5}" type="presParOf" srcId="{0797C876-0CB1-4CAD-B8B4-EF2CC2081099}" destId="{A441BD7E-0A03-4DB8-B049-4A807698FE83}" srcOrd="1" destOrd="0" presId="urn:microsoft.com/office/officeart/2005/8/layout/hierarchy2"/>
    <dgm:cxn modelId="{D122BEDC-2CC7-40C8-AB95-88073249D912}" type="presParOf" srcId="{A441BD7E-0A03-4DB8-B049-4A807698FE83}" destId="{67D09532-6774-4048-AEFA-84C82B539172}" srcOrd="0" destOrd="0" presId="urn:microsoft.com/office/officeart/2005/8/layout/hierarchy2"/>
    <dgm:cxn modelId="{9E2DC918-6C6B-406A-8EAB-B08FDFD268EA}" type="presParOf" srcId="{A441BD7E-0A03-4DB8-B049-4A807698FE83}" destId="{DCAF2338-F320-4991-A5E4-14C6709006E4}" srcOrd="1" destOrd="0" presId="urn:microsoft.com/office/officeart/2005/8/layout/hierarchy2"/>
    <dgm:cxn modelId="{879B85ED-966A-484B-A6D3-BEF0CCBA6E1E}" type="presParOf" srcId="{9E51EC3D-99D4-4B56-A075-03A6C807BDAD}" destId="{9335EC2F-88C2-4161-8747-91CDDBBAE7AB}" srcOrd="2" destOrd="0" presId="urn:microsoft.com/office/officeart/2005/8/layout/hierarchy2"/>
    <dgm:cxn modelId="{114ECD87-B226-4693-B492-B6F290CB21B5}" type="presParOf" srcId="{9335EC2F-88C2-4161-8747-91CDDBBAE7AB}" destId="{6702C0DD-3CB4-45B1-B3C9-34E453EB8438}" srcOrd="0" destOrd="0" presId="urn:microsoft.com/office/officeart/2005/8/layout/hierarchy2"/>
    <dgm:cxn modelId="{874DB2F8-8308-4F3F-98E5-CC57BFCC3380}" type="presParOf" srcId="{9E51EC3D-99D4-4B56-A075-03A6C807BDAD}" destId="{B70EAC79-97F0-4223-B7B8-B007BE116D45}" srcOrd="3" destOrd="0" presId="urn:microsoft.com/office/officeart/2005/8/layout/hierarchy2"/>
    <dgm:cxn modelId="{E0EA8445-CA13-457A-A792-C86AA3E0E9EB}" type="presParOf" srcId="{B70EAC79-97F0-4223-B7B8-B007BE116D45}" destId="{C1229192-7BA1-4AD2-875C-6B5E8FAB691A}" srcOrd="0" destOrd="0" presId="urn:microsoft.com/office/officeart/2005/8/layout/hierarchy2"/>
    <dgm:cxn modelId="{D824DCBC-58E3-4850-87A9-89DEC23E046A}" type="presParOf" srcId="{B70EAC79-97F0-4223-B7B8-B007BE116D45}" destId="{1FA5696B-2042-421B-B95F-AA6DFD942D69}" srcOrd="1" destOrd="0" presId="urn:microsoft.com/office/officeart/2005/8/layout/hierarchy2"/>
    <dgm:cxn modelId="{7D97C092-ADDD-44FC-82E1-54730B05FC2E}" type="presParOf" srcId="{1FA5696B-2042-421B-B95F-AA6DFD942D69}" destId="{1BA237AE-EE64-4FC4-BE35-4D40EB3A54E9}" srcOrd="0" destOrd="0" presId="urn:microsoft.com/office/officeart/2005/8/layout/hierarchy2"/>
    <dgm:cxn modelId="{9E7BE4EC-1249-49C1-9067-323BFFF29C21}" type="presParOf" srcId="{1BA237AE-EE64-4FC4-BE35-4D40EB3A54E9}" destId="{AF0737E6-1AF5-4124-9C02-4C8B8DA5AA37}" srcOrd="0" destOrd="0" presId="urn:microsoft.com/office/officeart/2005/8/layout/hierarchy2"/>
    <dgm:cxn modelId="{C4CE482B-9BD9-44E5-8F72-5559387D099F}" type="presParOf" srcId="{1FA5696B-2042-421B-B95F-AA6DFD942D69}" destId="{A287DEC8-9199-4348-A295-E06C475CC821}" srcOrd="1" destOrd="0" presId="urn:microsoft.com/office/officeart/2005/8/layout/hierarchy2"/>
    <dgm:cxn modelId="{D899D48F-4100-4C32-AD4D-9055A132A51D}" type="presParOf" srcId="{A287DEC8-9199-4348-A295-E06C475CC821}" destId="{16A418D8-08AF-423B-A110-F93CD14383CF}" srcOrd="0" destOrd="0" presId="urn:microsoft.com/office/officeart/2005/8/layout/hierarchy2"/>
    <dgm:cxn modelId="{597852D7-A883-4587-A9D2-FE87E7572211}" type="presParOf" srcId="{A287DEC8-9199-4348-A295-E06C475CC821}" destId="{BF21290D-544E-4C53-8912-48276C4CEB48}" srcOrd="1" destOrd="0" presId="urn:microsoft.com/office/officeart/2005/8/layout/hierarchy2"/>
    <dgm:cxn modelId="{C1C2A023-AFDC-48A0-9906-0FF8F5CEFDFB}" type="presParOf" srcId="{9E51EC3D-99D4-4B56-A075-03A6C807BDAD}" destId="{E0423D9B-8434-4632-88C6-48944407EA5E}" srcOrd="4" destOrd="0" presId="urn:microsoft.com/office/officeart/2005/8/layout/hierarchy2"/>
    <dgm:cxn modelId="{12C91829-3810-4A84-AAF8-1470B66A99C9}" type="presParOf" srcId="{E0423D9B-8434-4632-88C6-48944407EA5E}" destId="{F4B39EC7-3808-4C70-AC68-799C12A6DDE9}" srcOrd="0" destOrd="0" presId="urn:microsoft.com/office/officeart/2005/8/layout/hierarchy2"/>
    <dgm:cxn modelId="{B373B07C-88BE-472E-B96C-59A03E8BC3E7}" type="presParOf" srcId="{9E51EC3D-99D4-4B56-A075-03A6C807BDAD}" destId="{0DB66700-4144-4BCD-8BC8-485F480BB910}" srcOrd="5" destOrd="0" presId="urn:microsoft.com/office/officeart/2005/8/layout/hierarchy2"/>
    <dgm:cxn modelId="{2F926468-5FFC-41F6-B99A-0220F0772B7A}" type="presParOf" srcId="{0DB66700-4144-4BCD-8BC8-485F480BB910}" destId="{EDAAB245-5C7F-4BDC-9FAF-48337148BED7}" srcOrd="0" destOrd="0" presId="urn:microsoft.com/office/officeart/2005/8/layout/hierarchy2"/>
    <dgm:cxn modelId="{D04A7DD9-37F5-4B60-B724-A804A329CCD4}" type="presParOf" srcId="{0DB66700-4144-4BCD-8BC8-485F480BB910}" destId="{04EB5B7C-3B47-4FD3-837C-7F990B8B1403}" srcOrd="1" destOrd="0" presId="urn:microsoft.com/office/officeart/2005/8/layout/hierarchy2"/>
    <dgm:cxn modelId="{3E156068-5E05-4015-AE8D-3A547CBAE394}" type="presParOf" srcId="{04EB5B7C-3B47-4FD3-837C-7F990B8B1403}" destId="{671F48D1-4196-4AA6-B8EC-A1E807D36E0B}" srcOrd="0" destOrd="0" presId="urn:microsoft.com/office/officeart/2005/8/layout/hierarchy2"/>
    <dgm:cxn modelId="{F9D2204E-6533-45D0-84CB-75B850BC74D0}" type="presParOf" srcId="{671F48D1-4196-4AA6-B8EC-A1E807D36E0B}" destId="{BE78B8F1-EC46-4D93-B384-C18133AAB599}" srcOrd="0" destOrd="0" presId="urn:microsoft.com/office/officeart/2005/8/layout/hierarchy2"/>
    <dgm:cxn modelId="{3A5B2EA3-B3FC-4ED1-84C7-35E1FA7BF348}" type="presParOf" srcId="{04EB5B7C-3B47-4FD3-837C-7F990B8B1403}" destId="{62728327-7D18-43D9-9E74-A00A3808D317}" srcOrd="1" destOrd="0" presId="urn:microsoft.com/office/officeart/2005/8/layout/hierarchy2"/>
    <dgm:cxn modelId="{2BEE661B-0C20-4094-A2C9-9A6929709578}" type="presParOf" srcId="{62728327-7D18-43D9-9E74-A00A3808D317}" destId="{82FED577-3131-4E77-847B-7C7B87177676}" srcOrd="0" destOrd="0" presId="urn:microsoft.com/office/officeart/2005/8/layout/hierarchy2"/>
    <dgm:cxn modelId="{A09DCA0D-F214-49C8-B365-7D6BC0738061}" type="presParOf" srcId="{62728327-7D18-43D9-9E74-A00A3808D317}" destId="{30253E0C-EBCB-4BE7-84F2-BF258BD81955}" srcOrd="1" destOrd="0" presId="urn:microsoft.com/office/officeart/2005/8/layout/hierarchy2"/>
    <dgm:cxn modelId="{509618E1-0759-4F8D-ACE0-F3652A2289CF}" type="presParOf" srcId="{30253E0C-EBCB-4BE7-84F2-BF258BD81955}" destId="{053C43DC-8925-4195-9A55-7D8C51A091C5}" srcOrd="0" destOrd="0" presId="urn:microsoft.com/office/officeart/2005/8/layout/hierarchy2"/>
    <dgm:cxn modelId="{69C79348-3DD4-408D-987C-D2C52FDB83BD}" type="presParOf" srcId="{053C43DC-8925-4195-9A55-7D8C51A091C5}" destId="{26915512-D31F-40DE-9DD5-9B8F5C8E3E2C}" srcOrd="0" destOrd="0" presId="urn:microsoft.com/office/officeart/2005/8/layout/hierarchy2"/>
    <dgm:cxn modelId="{ED86B5B8-0336-4D64-93F9-0FFB74701C8B}" type="presParOf" srcId="{30253E0C-EBCB-4BE7-84F2-BF258BD81955}" destId="{C1C09A94-8BDC-4EBB-8E07-7E1B7D91B217}" srcOrd="1" destOrd="0" presId="urn:microsoft.com/office/officeart/2005/8/layout/hierarchy2"/>
    <dgm:cxn modelId="{8349D795-C7FF-432C-9B23-118EE51B93F1}" type="presParOf" srcId="{C1C09A94-8BDC-4EBB-8E07-7E1B7D91B217}" destId="{695326D1-AD85-49A5-80FE-6962F4E965F3}" srcOrd="0" destOrd="0" presId="urn:microsoft.com/office/officeart/2005/8/layout/hierarchy2"/>
    <dgm:cxn modelId="{266E127B-DD72-460B-AC5D-33977E1E2831}" type="presParOf" srcId="{C1C09A94-8BDC-4EBB-8E07-7E1B7D91B217}" destId="{F0B078C4-665E-4075-A0C0-915F0E9E3EBF}" srcOrd="1" destOrd="0" presId="urn:microsoft.com/office/officeart/2005/8/layout/hierarchy2"/>
    <dgm:cxn modelId="{621F58AA-985F-4CEB-9FD4-D2A9F2BC5579}" type="presParOf" srcId="{04EB5B7C-3B47-4FD3-837C-7F990B8B1403}" destId="{092EC114-44B6-4273-9E88-73453422F26B}" srcOrd="2" destOrd="0" presId="urn:microsoft.com/office/officeart/2005/8/layout/hierarchy2"/>
    <dgm:cxn modelId="{87497520-62EE-4AD9-9B84-CDC6021936C6}" type="presParOf" srcId="{092EC114-44B6-4273-9E88-73453422F26B}" destId="{E3DDC4E0-0211-4C4A-B448-41EFCE4503A7}" srcOrd="0" destOrd="0" presId="urn:microsoft.com/office/officeart/2005/8/layout/hierarchy2"/>
    <dgm:cxn modelId="{C490F4AB-E42C-4CDC-8396-956920636271}" type="presParOf" srcId="{04EB5B7C-3B47-4FD3-837C-7F990B8B1403}" destId="{65C65641-4A52-4CB0-865B-93DF1B005A94}" srcOrd="3" destOrd="0" presId="urn:microsoft.com/office/officeart/2005/8/layout/hierarchy2"/>
    <dgm:cxn modelId="{EFE0C3A9-927B-4BCF-B338-D2BEB5D351D9}" type="presParOf" srcId="{65C65641-4A52-4CB0-865B-93DF1B005A94}" destId="{8F1E40FE-1A19-45BB-B46D-9D7CE53C55E8}" srcOrd="0" destOrd="0" presId="urn:microsoft.com/office/officeart/2005/8/layout/hierarchy2"/>
    <dgm:cxn modelId="{4CC333D9-434E-4294-9517-D9211DE73049}" type="presParOf" srcId="{65C65641-4A52-4CB0-865B-93DF1B005A94}" destId="{887AD23A-7D6E-45CD-B5DE-6E241AA46D72}" srcOrd="1" destOrd="0" presId="urn:microsoft.com/office/officeart/2005/8/layout/hierarchy2"/>
    <dgm:cxn modelId="{81676EF4-B141-4A5F-AE00-8A44B5944FC7}" type="presParOf" srcId="{887AD23A-7D6E-45CD-B5DE-6E241AA46D72}" destId="{F24C1958-A6AD-41ED-960A-092EBC791EB6}" srcOrd="0" destOrd="0" presId="urn:microsoft.com/office/officeart/2005/8/layout/hierarchy2"/>
    <dgm:cxn modelId="{3C99C65D-F4FA-4E3F-B050-786E5C76F4F8}" type="presParOf" srcId="{F24C1958-A6AD-41ED-960A-092EBC791EB6}" destId="{24EFADFA-F27D-4A4F-AD53-E576F171C818}" srcOrd="0" destOrd="0" presId="urn:microsoft.com/office/officeart/2005/8/layout/hierarchy2"/>
    <dgm:cxn modelId="{BE06EB7F-4F7C-434B-A09E-72F26D5FD906}" type="presParOf" srcId="{887AD23A-7D6E-45CD-B5DE-6E241AA46D72}" destId="{7E0DE033-7655-4F6C-A870-7824E26ACFF5}" srcOrd="1" destOrd="0" presId="urn:microsoft.com/office/officeart/2005/8/layout/hierarchy2"/>
    <dgm:cxn modelId="{57C76C61-F982-439B-88F4-2F41B740D54E}" type="presParOf" srcId="{7E0DE033-7655-4F6C-A870-7824E26ACFF5}" destId="{D31AEE1A-62DC-49A1-B0FC-AC516009E241}" srcOrd="0" destOrd="0" presId="urn:microsoft.com/office/officeart/2005/8/layout/hierarchy2"/>
    <dgm:cxn modelId="{E06C8B7C-E8EF-4071-95B4-9B8F196A31BC}"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DE42B-3DB0-4093-BCB8-E133172E8CFE}">
      <dsp:nvSpPr>
        <dsp:cNvPr id="0" name=""/>
        <dsp:cNvSpPr/>
      </dsp:nvSpPr>
      <dsp:spPr>
        <a:xfrm rot="5400000">
          <a:off x="1370551" y="731380"/>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57B58A-8D80-4D85-A6E8-7578DD234AF2}">
      <dsp:nvSpPr>
        <dsp:cNvPr id="0" name=""/>
        <dsp:cNvSpPr/>
      </dsp:nvSpPr>
      <dsp:spPr>
        <a:xfrm>
          <a:off x="921517" y="33506"/>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Streckbiegen</a:t>
          </a:r>
          <a:endParaRPr lang="de-DE" sz="1800" b="1" kern="1200" dirty="0"/>
        </a:p>
      </dsp:txBody>
      <dsp:txXfrm>
        <a:off x="957736" y="69725"/>
        <a:ext cx="2035058" cy="669387"/>
      </dsp:txXfrm>
    </dsp:sp>
    <dsp:sp modelId="{C2E87DB7-6358-44B6-AC4E-45C4EAEC7495}">
      <dsp:nvSpPr>
        <dsp:cNvPr id="0" name=""/>
        <dsp:cNvSpPr/>
      </dsp:nvSpPr>
      <dsp:spPr>
        <a:xfrm>
          <a:off x="2505165" y="104256"/>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F2F397D2-BC1E-4701-B100-EE635A44BA07}">
      <dsp:nvSpPr>
        <dsp:cNvPr id="0" name=""/>
        <dsp:cNvSpPr/>
      </dsp:nvSpPr>
      <dsp:spPr>
        <a:xfrm rot="5400000">
          <a:off x="2500684" y="1564695"/>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6CBAC6-F105-49EC-84A7-01465F2C8EA1}">
      <dsp:nvSpPr>
        <dsp:cNvPr id="0" name=""/>
        <dsp:cNvSpPr/>
      </dsp:nvSpPr>
      <dsp:spPr>
        <a:xfrm>
          <a:off x="2051651" y="866821"/>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Fräsen</a:t>
          </a:r>
          <a:endParaRPr lang="de-DE" sz="1800" b="1" kern="1200" dirty="0"/>
        </a:p>
      </dsp:txBody>
      <dsp:txXfrm>
        <a:off x="2087870" y="903040"/>
        <a:ext cx="2035058" cy="669387"/>
      </dsp:txXfrm>
    </dsp:sp>
    <dsp:sp modelId="{F10A24D8-42E3-4D9C-AD8E-64405C106027}">
      <dsp:nvSpPr>
        <dsp:cNvPr id="0" name=""/>
        <dsp:cNvSpPr/>
      </dsp:nvSpPr>
      <dsp:spPr>
        <a:xfrm>
          <a:off x="3635299" y="937571"/>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19AC0173-E4B1-4033-A982-BB2ED85B323F}">
      <dsp:nvSpPr>
        <dsp:cNvPr id="0" name=""/>
        <dsp:cNvSpPr/>
      </dsp:nvSpPr>
      <dsp:spPr>
        <a:xfrm rot="5400000">
          <a:off x="3630818" y="2398010"/>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81940D-BB3B-47A6-815A-CA0561DED048}">
      <dsp:nvSpPr>
        <dsp:cNvPr id="0" name=""/>
        <dsp:cNvSpPr/>
      </dsp:nvSpPr>
      <dsp:spPr>
        <a:xfrm>
          <a:off x="3181784" y="1700135"/>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Kröpfen und Beschneiden</a:t>
          </a:r>
          <a:endParaRPr lang="de-DE" sz="1800" b="1" kern="1200" dirty="0"/>
        </a:p>
      </dsp:txBody>
      <dsp:txXfrm>
        <a:off x="3218003" y="1736354"/>
        <a:ext cx="2035058" cy="669387"/>
      </dsp:txXfrm>
    </dsp:sp>
    <dsp:sp modelId="{6E4B0FCE-0F7A-4DE1-9977-A28A4F8FB250}">
      <dsp:nvSpPr>
        <dsp:cNvPr id="0" name=""/>
        <dsp:cNvSpPr/>
      </dsp:nvSpPr>
      <dsp:spPr>
        <a:xfrm>
          <a:off x="4765432" y="1770885"/>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BC019193-FA21-46CB-B7E9-3BB83D3B0C8D}">
      <dsp:nvSpPr>
        <dsp:cNvPr id="0" name=""/>
        <dsp:cNvSpPr/>
      </dsp:nvSpPr>
      <dsp:spPr>
        <a:xfrm rot="5400000">
          <a:off x="4760952" y="3231324"/>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4F3335-C1BF-4277-B8FA-70FA0B919E74}">
      <dsp:nvSpPr>
        <dsp:cNvPr id="0" name=""/>
        <dsp:cNvSpPr/>
      </dsp:nvSpPr>
      <dsp:spPr>
        <a:xfrm>
          <a:off x="4311918" y="2533450"/>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Schleifen- und Polieren</a:t>
          </a:r>
          <a:endParaRPr lang="de-DE" sz="1800" b="1" kern="1200" dirty="0"/>
        </a:p>
      </dsp:txBody>
      <dsp:txXfrm>
        <a:off x="4348137" y="2569669"/>
        <a:ext cx="2035058" cy="669387"/>
      </dsp:txXfrm>
    </dsp:sp>
    <dsp:sp modelId="{D7C89F4A-3905-4AF8-933A-95CD1AFB8B19}">
      <dsp:nvSpPr>
        <dsp:cNvPr id="0" name=""/>
        <dsp:cNvSpPr/>
      </dsp:nvSpPr>
      <dsp:spPr>
        <a:xfrm>
          <a:off x="5895566" y="2604200"/>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F69A5208-E422-4C22-96DC-4F62463D41E3}">
      <dsp:nvSpPr>
        <dsp:cNvPr id="0" name=""/>
        <dsp:cNvSpPr/>
      </dsp:nvSpPr>
      <dsp:spPr>
        <a:xfrm rot="5400000">
          <a:off x="5891086" y="4064639"/>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F2545C-6715-4884-946A-CE6B7BFBA09C}">
      <dsp:nvSpPr>
        <dsp:cNvPr id="0" name=""/>
        <dsp:cNvSpPr/>
      </dsp:nvSpPr>
      <dsp:spPr>
        <a:xfrm>
          <a:off x="5442052" y="3366765"/>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Eloxieren </a:t>
          </a:r>
          <a:endParaRPr lang="de-DE" sz="1800" b="1" kern="1200" dirty="0"/>
        </a:p>
      </dsp:txBody>
      <dsp:txXfrm>
        <a:off x="5478271" y="3402984"/>
        <a:ext cx="2035058" cy="669387"/>
      </dsp:txXfrm>
    </dsp:sp>
    <dsp:sp modelId="{3C63E534-DB31-4FEF-89B6-025A8A8CF083}">
      <dsp:nvSpPr>
        <dsp:cNvPr id="0" name=""/>
        <dsp:cNvSpPr/>
      </dsp:nvSpPr>
      <dsp:spPr>
        <a:xfrm>
          <a:off x="7025700" y="3437515"/>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8ABF6449-BB1D-447D-839E-6A7940C2A818}">
      <dsp:nvSpPr>
        <dsp:cNvPr id="0" name=""/>
        <dsp:cNvSpPr/>
      </dsp:nvSpPr>
      <dsp:spPr>
        <a:xfrm>
          <a:off x="6572186" y="4200080"/>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DURApro Beschichten</a:t>
          </a:r>
          <a:endParaRPr lang="de-DE" sz="1800" b="1" kern="1200" dirty="0"/>
        </a:p>
      </dsp:txBody>
      <dsp:txXfrm>
        <a:off x="6608405" y="4236299"/>
        <a:ext cx="2035058" cy="669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35EF4-93FD-4AD6-9100-19801F014F9A}">
      <dsp:nvSpPr>
        <dsp:cNvPr id="0" name=""/>
        <dsp:cNvSpPr/>
      </dsp:nvSpPr>
      <dsp:spPr>
        <a:xfrm>
          <a:off x="0" y="1012962"/>
          <a:ext cx="6990149"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349507" y="776801"/>
          <a:ext cx="489310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Minimierung der Rückfederung</a:t>
          </a:r>
          <a:endParaRPr lang="de-DE" sz="1600" b="1" kern="1200" dirty="0"/>
        </a:p>
      </dsp:txBody>
      <dsp:txXfrm>
        <a:off x="372564" y="799858"/>
        <a:ext cx="4846990" cy="426206"/>
      </dsp:txXfrm>
    </dsp:sp>
    <dsp:sp modelId="{E646B9FF-774A-4B73-96EF-D74448F051FC}">
      <dsp:nvSpPr>
        <dsp:cNvPr id="0" name=""/>
        <dsp:cNvSpPr/>
      </dsp:nvSpPr>
      <dsp:spPr>
        <a:xfrm>
          <a:off x="0" y="1738722"/>
          <a:ext cx="6990149"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349507" y="1502562"/>
          <a:ext cx="489310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Erhaltung von Profilstegen für Befestigungselemente</a:t>
          </a:r>
          <a:endParaRPr lang="de-DE" sz="1600" b="1" kern="1200" dirty="0"/>
        </a:p>
      </dsp:txBody>
      <dsp:txXfrm>
        <a:off x="372564" y="1525619"/>
        <a:ext cx="4846990"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24F07-2D65-4010-A394-7CA527AEBD00}">
      <dsp:nvSpPr>
        <dsp:cNvPr id="0" name=""/>
        <dsp:cNvSpPr/>
      </dsp:nvSpPr>
      <dsp:spPr>
        <a:xfrm>
          <a:off x="56782" y="3128925"/>
          <a:ext cx="1262546" cy="742132"/>
        </a:xfrm>
        <a:prstGeom prst="roundRect">
          <a:avLst>
            <a:gd name="adj" fmla="val 10000"/>
          </a:avLst>
        </a:prstGeom>
        <a:solidFill>
          <a:srgbClr val="FF0000">
            <a:alpha val="65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dirty="0" smtClean="0">
              <a:solidFill>
                <a:schemeClr val="tx1"/>
              </a:solidFill>
            </a:rPr>
            <a:t>Material</a:t>
          </a:r>
          <a:endParaRPr lang="de-DE" sz="2000" b="1" i="1" kern="1200" dirty="0">
            <a:solidFill>
              <a:schemeClr val="tx1"/>
            </a:solidFill>
          </a:endParaRPr>
        </a:p>
      </dsp:txBody>
      <dsp:txXfrm>
        <a:off x="78518" y="3150661"/>
        <a:ext cx="1219074" cy="698660"/>
      </dsp:txXfrm>
    </dsp:sp>
    <dsp:sp modelId="{E47AEBEE-0395-4514-A5F0-3C2454F322E9}">
      <dsp:nvSpPr>
        <dsp:cNvPr id="0" name=""/>
        <dsp:cNvSpPr/>
      </dsp:nvSpPr>
      <dsp:spPr>
        <a:xfrm rot="17065810">
          <a:off x="480720" y="2408037"/>
          <a:ext cx="2233904" cy="20480"/>
        </a:xfrm>
        <a:custGeom>
          <a:avLst/>
          <a:gdLst/>
          <a:ahLst/>
          <a:cxnLst/>
          <a:rect l="0" t="0" r="0" b="0"/>
          <a:pathLst>
            <a:path>
              <a:moveTo>
                <a:pt x="0" y="10240"/>
              </a:moveTo>
              <a:lnTo>
                <a:pt x="2233904"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dirty="0"/>
        </a:p>
      </dsp:txBody>
      <dsp:txXfrm>
        <a:off x="1541825" y="2362430"/>
        <a:ext cx="111695" cy="111695"/>
      </dsp:txXfrm>
    </dsp:sp>
    <dsp:sp modelId="{F0F95C9A-7D64-43AB-BF91-DABEFEF2B821}">
      <dsp:nvSpPr>
        <dsp:cNvPr id="0" name=""/>
        <dsp:cNvSpPr/>
      </dsp:nvSpPr>
      <dsp:spPr>
        <a:xfrm>
          <a:off x="1876017" y="965497"/>
          <a:ext cx="1484265" cy="7421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Stahl</a:t>
          </a:r>
          <a:endParaRPr lang="de-DE" sz="1400" b="1" i="1" kern="1200" dirty="0">
            <a:solidFill>
              <a:schemeClr val="tx1"/>
            </a:solidFill>
          </a:endParaRPr>
        </a:p>
      </dsp:txBody>
      <dsp:txXfrm>
        <a:off x="1897753" y="987233"/>
        <a:ext cx="1440793" cy="698660"/>
      </dsp:txXfrm>
    </dsp:sp>
    <dsp:sp modelId="{37C0A7BC-5D6C-4F43-B920-250BC423F441}">
      <dsp:nvSpPr>
        <dsp:cNvPr id="0" name=""/>
        <dsp:cNvSpPr/>
      </dsp:nvSpPr>
      <dsp:spPr>
        <a:xfrm rot="107596">
          <a:off x="3359943" y="1348019"/>
          <a:ext cx="1386642" cy="20480"/>
        </a:xfrm>
        <a:custGeom>
          <a:avLst/>
          <a:gdLst/>
          <a:ahLst/>
          <a:cxnLst/>
          <a:rect l="0" t="0" r="0" b="0"/>
          <a:pathLst>
            <a:path>
              <a:moveTo>
                <a:pt x="0" y="10240"/>
              </a:moveTo>
              <a:lnTo>
                <a:pt x="1386642" y="10240"/>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018598" y="1323593"/>
        <a:ext cx="69332" cy="69332"/>
      </dsp:txXfrm>
    </dsp:sp>
    <dsp:sp modelId="{67D09532-6774-4048-AEFA-84C82B539172}">
      <dsp:nvSpPr>
        <dsp:cNvPr id="0" name=""/>
        <dsp:cNvSpPr/>
      </dsp:nvSpPr>
      <dsp:spPr>
        <a:xfrm>
          <a:off x="4746246" y="726259"/>
          <a:ext cx="2195169" cy="130739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p>
        <a:p>
          <a:pPr lvl="0" algn="ctr" defTabSz="622300">
            <a:lnSpc>
              <a:spcPct val="90000"/>
            </a:lnSpc>
            <a:spcBef>
              <a:spcPct val="0"/>
            </a:spcBef>
            <a:spcAft>
              <a:spcPct val="35000"/>
            </a:spcAft>
          </a:pPr>
          <a:r>
            <a:rPr lang="de-DE" sz="1400" b="1" i="1" kern="1200" dirty="0" smtClean="0">
              <a:solidFill>
                <a:schemeClr val="tx1"/>
              </a:solidFill>
            </a:rPr>
            <a:t>Niederhalter</a:t>
          </a:r>
          <a:endParaRPr lang="de-DE" sz="1400" b="1" i="1" kern="1200" dirty="0">
            <a:solidFill>
              <a:schemeClr val="tx1"/>
            </a:solidFill>
          </a:endParaRPr>
        </a:p>
      </dsp:txBody>
      <dsp:txXfrm>
        <a:off x="4784538" y="764551"/>
        <a:ext cx="2118585" cy="1230809"/>
      </dsp:txXfrm>
    </dsp:sp>
    <dsp:sp modelId="{9335EC2F-88C2-4161-8747-91CDDBBAE7AB}">
      <dsp:nvSpPr>
        <dsp:cNvPr id="0" name=""/>
        <dsp:cNvSpPr/>
      </dsp:nvSpPr>
      <dsp:spPr>
        <a:xfrm rot="17911020">
          <a:off x="1026449" y="2997300"/>
          <a:ext cx="1120895" cy="20480"/>
        </a:xfrm>
        <a:custGeom>
          <a:avLst/>
          <a:gdLst/>
          <a:ahLst/>
          <a:cxnLst/>
          <a:rect l="0" t="0" r="0" b="0"/>
          <a:pathLst>
            <a:path>
              <a:moveTo>
                <a:pt x="0" y="10240"/>
              </a:moveTo>
              <a:lnTo>
                <a:pt x="1120895"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558874" y="2979518"/>
        <a:ext cx="56044" cy="56044"/>
      </dsp:txXfrm>
    </dsp:sp>
    <dsp:sp modelId="{C1229192-7BA1-4AD2-875C-6B5E8FAB691A}">
      <dsp:nvSpPr>
        <dsp:cNvPr id="0" name=""/>
        <dsp:cNvSpPr/>
      </dsp:nvSpPr>
      <dsp:spPr>
        <a:xfrm>
          <a:off x="1854465" y="2144022"/>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Bronze</a:t>
          </a:r>
          <a:endParaRPr lang="de-DE" sz="1400" b="1" i="1" kern="1200" dirty="0">
            <a:solidFill>
              <a:schemeClr val="tx1"/>
            </a:solidFill>
          </a:endParaRPr>
        </a:p>
      </dsp:txBody>
      <dsp:txXfrm>
        <a:off x="1876201" y="2165758"/>
        <a:ext cx="1440793" cy="698660"/>
      </dsp:txXfrm>
    </dsp:sp>
    <dsp:sp modelId="{1BA237AE-EE64-4FC4-BE35-4D40EB3A54E9}">
      <dsp:nvSpPr>
        <dsp:cNvPr id="0" name=""/>
        <dsp:cNvSpPr/>
      </dsp:nvSpPr>
      <dsp:spPr>
        <a:xfrm rot="15">
          <a:off x="3338731" y="2504852"/>
          <a:ext cx="1687714" cy="20480"/>
        </a:xfrm>
        <a:custGeom>
          <a:avLst/>
          <a:gdLst/>
          <a:ahLst/>
          <a:cxnLst/>
          <a:rect l="0" t="0" r="0" b="0"/>
          <a:pathLst>
            <a:path>
              <a:moveTo>
                <a:pt x="0" y="10240"/>
              </a:moveTo>
              <a:lnTo>
                <a:pt x="1687714" y="1024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de-DE" sz="600" kern="1200" dirty="0"/>
        </a:p>
      </dsp:txBody>
      <dsp:txXfrm>
        <a:off x="4140395" y="2472900"/>
        <a:ext cx="84385" cy="84385"/>
      </dsp:txXfrm>
    </dsp:sp>
    <dsp:sp modelId="{16A418D8-08AF-423B-A110-F93CD14383CF}">
      <dsp:nvSpPr>
        <dsp:cNvPr id="0" name=""/>
        <dsp:cNvSpPr/>
      </dsp:nvSpPr>
      <dsp:spPr>
        <a:xfrm>
          <a:off x="5026445" y="2144030"/>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endParaRPr lang="de-DE" sz="1400" b="1" i="1" kern="1200" dirty="0">
            <a:solidFill>
              <a:schemeClr val="tx1"/>
            </a:solidFill>
          </a:endParaRPr>
        </a:p>
      </dsp:txBody>
      <dsp:txXfrm>
        <a:off x="5048181" y="2165766"/>
        <a:ext cx="1440793" cy="698660"/>
      </dsp:txXfrm>
    </dsp:sp>
    <dsp:sp modelId="{E0423D9B-8434-4632-88C6-48944407EA5E}">
      <dsp:nvSpPr>
        <dsp:cNvPr id="0" name=""/>
        <dsp:cNvSpPr/>
      </dsp:nvSpPr>
      <dsp:spPr>
        <a:xfrm rot="4245358">
          <a:off x="877381" y="4112138"/>
          <a:ext cx="1318442" cy="20480"/>
        </a:xfrm>
        <a:custGeom>
          <a:avLst/>
          <a:gdLst/>
          <a:ahLst/>
          <a:cxnLst/>
          <a:rect l="0" t="0" r="0" b="0"/>
          <a:pathLst>
            <a:path>
              <a:moveTo>
                <a:pt x="0" y="10240"/>
              </a:moveTo>
              <a:lnTo>
                <a:pt x="1318442"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1503641" y="4089417"/>
        <a:ext cx="65922" cy="65922"/>
      </dsp:txXfrm>
    </dsp:sp>
    <dsp:sp modelId="{EDAAB245-5C7F-4BDC-9FAF-48337148BED7}">
      <dsp:nvSpPr>
        <dsp:cNvPr id="0" name=""/>
        <dsp:cNvSpPr/>
      </dsp:nvSpPr>
      <dsp:spPr>
        <a:xfrm>
          <a:off x="1753876" y="4373698"/>
          <a:ext cx="1484265" cy="742132"/>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775612" y="4395434"/>
        <a:ext cx="1440793" cy="698660"/>
      </dsp:txXfrm>
    </dsp:sp>
    <dsp:sp modelId="{671F48D1-4196-4AA6-B8EC-A1E807D36E0B}">
      <dsp:nvSpPr>
        <dsp:cNvPr id="0" name=""/>
        <dsp:cNvSpPr/>
      </dsp:nvSpPr>
      <dsp:spPr>
        <a:xfrm rot="18490337">
          <a:off x="3029812" y="4305749"/>
          <a:ext cx="1090813" cy="20480"/>
        </a:xfrm>
        <a:custGeom>
          <a:avLst/>
          <a:gdLst/>
          <a:ahLst/>
          <a:cxnLst/>
          <a:rect l="0" t="0" r="0" b="0"/>
          <a:pathLst>
            <a:path>
              <a:moveTo>
                <a:pt x="0" y="10240"/>
              </a:moveTo>
              <a:lnTo>
                <a:pt x="1090813"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547949" y="4288719"/>
        <a:ext cx="54540" cy="54540"/>
      </dsp:txXfrm>
    </dsp:sp>
    <dsp:sp modelId="{82FED577-3131-4E77-847B-7C7B87177676}">
      <dsp:nvSpPr>
        <dsp:cNvPr id="0" name=""/>
        <dsp:cNvSpPr/>
      </dsp:nvSpPr>
      <dsp:spPr>
        <a:xfrm>
          <a:off x="3912296" y="3093121"/>
          <a:ext cx="2811199" cy="158818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958812" y="3139637"/>
        <a:ext cx="2718167" cy="1495154"/>
      </dsp:txXfrm>
    </dsp:sp>
    <dsp:sp modelId="{053C43DC-8925-4195-9A55-7D8C51A091C5}">
      <dsp:nvSpPr>
        <dsp:cNvPr id="0" name=""/>
        <dsp:cNvSpPr/>
      </dsp:nvSpPr>
      <dsp:spPr>
        <a:xfrm rot="267633">
          <a:off x="6722748" y="3896166"/>
          <a:ext cx="493529" cy="20480"/>
        </a:xfrm>
        <a:custGeom>
          <a:avLst/>
          <a:gdLst/>
          <a:ahLst/>
          <a:cxnLst/>
          <a:rect l="0" t="0" r="0" b="0"/>
          <a:pathLst>
            <a:path>
              <a:moveTo>
                <a:pt x="0" y="10240"/>
              </a:moveTo>
              <a:lnTo>
                <a:pt x="493529" y="10240"/>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6957175" y="3894068"/>
        <a:ext cx="24676" cy="24676"/>
      </dsp:txXfrm>
    </dsp:sp>
    <dsp:sp modelId="{695326D1-AD85-49A5-80FE-6962F4E965F3}">
      <dsp:nvSpPr>
        <dsp:cNvPr id="0" name=""/>
        <dsp:cNvSpPr/>
      </dsp:nvSpPr>
      <dsp:spPr>
        <a:xfrm>
          <a:off x="7215530" y="3313765"/>
          <a:ext cx="1695551" cy="122366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t>Kröpfstein</a:t>
          </a:r>
        </a:p>
        <a:p>
          <a:pPr lvl="0" algn="ctr" defTabSz="622300">
            <a:lnSpc>
              <a:spcPct val="90000"/>
            </a:lnSpc>
            <a:spcBef>
              <a:spcPct val="0"/>
            </a:spcBef>
            <a:spcAft>
              <a:spcPct val="35000"/>
            </a:spcAft>
          </a:pPr>
          <a:r>
            <a:rPr lang="de-DE" sz="1400" b="1" i="1" kern="1200" dirty="0" smtClean="0"/>
            <a:t>Ziehstempe</a:t>
          </a:r>
          <a:r>
            <a:rPr lang="de-DE" sz="1400" i="1" kern="1200" dirty="0" smtClean="0"/>
            <a:t>l</a:t>
          </a:r>
          <a:endParaRPr lang="de-DE" sz="1400" i="1" kern="1200" dirty="0"/>
        </a:p>
      </dsp:txBody>
      <dsp:txXfrm>
        <a:off x="7251370" y="3349605"/>
        <a:ext cx="1623871" cy="1151985"/>
      </dsp:txXfrm>
    </dsp:sp>
    <dsp:sp modelId="{092EC114-44B6-4273-9E88-73453422F26B}">
      <dsp:nvSpPr>
        <dsp:cNvPr id="0" name=""/>
        <dsp:cNvSpPr/>
      </dsp:nvSpPr>
      <dsp:spPr>
        <a:xfrm rot="3051373">
          <a:off x="3047147" y="5136250"/>
          <a:ext cx="1035957" cy="20480"/>
        </a:xfrm>
        <a:custGeom>
          <a:avLst/>
          <a:gdLst/>
          <a:ahLst/>
          <a:cxnLst/>
          <a:rect l="0" t="0" r="0" b="0"/>
          <a:pathLst>
            <a:path>
              <a:moveTo>
                <a:pt x="0" y="10240"/>
              </a:moveTo>
              <a:lnTo>
                <a:pt x="1035957"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539227" y="5120591"/>
        <a:ext cx="51797" cy="51797"/>
      </dsp:txXfrm>
    </dsp:sp>
    <dsp:sp modelId="{8F1E40FE-1A19-45BB-B46D-9D7CE53C55E8}">
      <dsp:nvSpPr>
        <dsp:cNvPr id="0" name=""/>
        <dsp:cNvSpPr/>
      </dsp:nvSpPr>
      <dsp:spPr>
        <a:xfrm>
          <a:off x="3892110" y="4783930"/>
          <a:ext cx="2873776" cy="1528571"/>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936880" y="4828700"/>
        <a:ext cx="2784236" cy="1439031"/>
      </dsp:txXfrm>
    </dsp:sp>
    <dsp:sp modelId="{F24C1958-A6AD-41ED-960A-092EBC791EB6}">
      <dsp:nvSpPr>
        <dsp:cNvPr id="0" name=""/>
        <dsp:cNvSpPr/>
      </dsp:nvSpPr>
      <dsp:spPr>
        <a:xfrm rot="737297">
          <a:off x="6760015" y="5592519"/>
          <a:ext cx="512549" cy="20480"/>
        </a:xfrm>
        <a:custGeom>
          <a:avLst/>
          <a:gdLst/>
          <a:ahLst/>
          <a:cxnLst/>
          <a:rect l="0" t="0" r="0" b="0"/>
          <a:pathLst>
            <a:path>
              <a:moveTo>
                <a:pt x="0" y="10240"/>
              </a:moveTo>
              <a:lnTo>
                <a:pt x="512549" y="10240"/>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7003476" y="5589945"/>
        <a:ext cx="25627" cy="25627"/>
      </dsp:txXfrm>
    </dsp:sp>
    <dsp:sp modelId="{D31AEE1A-62DC-49A1-B0FC-AC516009E241}">
      <dsp:nvSpPr>
        <dsp:cNvPr id="0" name=""/>
        <dsp:cNvSpPr/>
      </dsp:nvSpPr>
      <dsp:spPr>
        <a:xfrm>
          <a:off x="7266693" y="5011349"/>
          <a:ext cx="2189203" cy="1291905"/>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Niederhalter</a:t>
          </a:r>
          <a:endParaRPr lang="de-DE" sz="900" kern="1200" dirty="0"/>
        </a:p>
      </dsp:txBody>
      <dsp:txXfrm>
        <a:off x="7304532" y="5049188"/>
        <a:ext cx="2113525" cy="121622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7" name="Rectangle 3"/>
          <p:cNvSpPr>
            <a:spLocks noGrp="1" noChangeArrowheads="1"/>
          </p:cNvSpPr>
          <p:nvPr>
            <p:ph type="dt" sz="quarter" idx="1"/>
          </p:nvPr>
        </p:nvSpPr>
        <p:spPr bwMode="auto">
          <a:xfrm>
            <a:off x="384810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0AB6EBF6-389F-41B7-A854-6A4F91032F82}" type="datetime1">
              <a:rPr lang="de-DE"/>
              <a:pPr>
                <a:defRPr/>
              </a:pPr>
              <a:t>22.07.2014</a:t>
            </a:fld>
            <a:endParaRPr lang="de-DE"/>
          </a:p>
        </p:txBody>
      </p:sp>
      <p:sp>
        <p:nvSpPr>
          <p:cNvPr id="108548" name="Rectangle 4"/>
          <p:cNvSpPr>
            <a:spLocks noGrp="1" noChangeArrowheads="1"/>
          </p:cNvSpPr>
          <p:nvPr>
            <p:ph type="ftr" sz="quarter" idx="2"/>
          </p:nvPr>
        </p:nvSpPr>
        <p:spPr bwMode="auto">
          <a:xfrm>
            <a:off x="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9" name="Rectangle 5"/>
          <p:cNvSpPr>
            <a:spLocks noGrp="1" noChangeArrowheads="1"/>
          </p:cNvSpPr>
          <p:nvPr>
            <p:ph type="sldNum" sz="quarter" idx="3"/>
          </p:nvPr>
        </p:nvSpPr>
        <p:spPr bwMode="auto">
          <a:xfrm>
            <a:off x="384810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AF9B172E-5F07-4E1A-869F-5FD086BB6170}" type="slidenum">
              <a:rPr lang="de-DE"/>
              <a:pPr>
                <a:defRPr/>
              </a:pPr>
              <a:t>‹Nr.›</a:t>
            </a:fld>
            <a:endParaRPr lang="de-DE"/>
          </a:p>
        </p:txBody>
      </p:sp>
    </p:spTree>
    <p:extLst>
      <p:ext uri="{BB962C8B-B14F-4D97-AF65-F5344CB8AC3E}">
        <p14:creationId xmlns:p14="http://schemas.microsoft.com/office/powerpoint/2010/main" val="1611634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87" name="Rectangle 3"/>
          <p:cNvSpPr>
            <a:spLocks noGrp="1" noChangeArrowheads="1"/>
          </p:cNvSpPr>
          <p:nvPr>
            <p:ph type="dt" idx="1"/>
          </p:nvPr>
        </p:nvSpPr>
        <p:spPr bwMode="auto">
          <a:xfrm>
            <a:off x="384810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endParaRPr lang="de-DE"/>
          </a:p>
        </p:txBody>
      </p:sp>
      <p:sp>
        <p:nvSpPr>
          <p:cNvPr id="4100" name="Rectangle 4"/>
          <p:cNvSpPr>
            <a:spLocks noGrp="1" noRot="1" noChangeAspect="1" noChangeArrowheads="1" noTextEdit="1"/>
          </p:cNvSpPr>
          <p:nvPr>
            <p:ph type="sldImg" idx="2"/>
          </p:nvPr>
        </p:nvSpPr>
        <p:spPr bwMode="auto">
          <a:xfrm>
            <a:off x="954088" y="749300"/>
            <a:ext cx="4889500" cy="3725863"/>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77863" y="4718050"/>
            <a:ext cx="5438775" cy="4464050"/>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3190" name="Rectangle 6"/>
          <p:cNvSpPr>
            <a:spLocks noGrp="1" noChangeArrowheads="1"/>
          </p:cNvSpPr>
          <p:nvPr>
            <p:ph type="ftr" sz="quarter" idx="4"/>
          </p:nvPr>
        </p:nvSpPr>
        <p:spPr bwMode="auto">
          <a:xfrm>
            <a:off x="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91" name="Rectangle 7"/>
          <p:cNvSpPr>
            <a:spLocks noGrp="1" noChangeArrowheads="1"/>
          </p:cNvSpPr>
          <p:nvPr>
            <p:ph type="sldNum" sz="quarter" idx="5"/>
          </p:nvPr>
        </p:nvSpPr>
        <p:spPr bwMode="auto">
          <a:xfrm>
            <a:off x="384810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fld id="{434E8EED-84CA-4CD7-85E2-94EBD898AE6A}" type="slidenum">
              <a:rPr lang="en-US"/>
              <a:pPr>
                <a:defRPr/>
              </a:pPr>
              <a:t>‹Nr.›</a:t>
            </a:fld>
            <a:endParaRPr lang="en-US"/>
          </a:p>
        </p:txBody>
      </p:sp>
    </p:spTree>
    <p:extLst>
      <p:ext uri="{BB962C8B-B14F-4D97-AF65-F5344CB8AC3E}">
        <p14:creationId xmlns:p14="http://schemas.microsoft.com/office/powerpoint/2010/main" val="43374916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1pPr>
    <a:lvl2pPr marL="4508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2pPr>
    <a:lvl3pPr marL="9080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3pPr>
    <a:lvl4pPr marL="13652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4pPr>
    <a:lvl5pPr marL="18224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5pPr>
    <a:lvl6pPr marL="2284371" algn="l" defTabSz="913749" rtl="0" eaLnBrk="1" latinLnBrk="0" hangingPunct="1">
      <a:defRPr sz="1200" kern="1200">
        <a:solidFill>
          <a:schemeClr val="tx1"/>
        </a:solidFill>
        <a:latin typeface="+mn-lt"/>
        <a:ea typeface="+mn-ea"/>
        <a:cs typeface="+mn-cs"/>
      </a:defRPr>
    </a:lvl6pPr>
    <a:lvl7pPr marL="2741244" algn="l" defTabSz="913749" rtl="0" eaLnBrk="1" latinLnBrk="0" hangingPunct="1">
      <a:defRPr sz="1200" kern="1200">
        <a:solidFill>
          <a:schemeClr val="tx1"/>
        </a:solidFill>
        <a:latin typeface="+mn-lt"/>
        <a:ea typeface="+mn-ea"/>
        <a:cs typeface="+mn-cs"/>
      </a:defRPr>
    </a:lvl7pPr>
    <a:lvl8pPr marL="3198119" algn="l" defTabSz="913749" rtl="0" eaLnBrk="1" latinLnBrk="0" hangingPunct="1">
      <a:defRPr sz="1200" kern="1200">
        <a:solidFill>
          <a:schemeClr val="tx1"/>
        </a:solidFill>
        <a:latin typeface="+mn-lt"/>
        <a:ea typeface="+mn-ea"/>
        <a:cs typeface="+mn-cs"/>
      </a:defRPr>
    </a:lvl8pPr>
    <a:lvl9pPr marL="3654993" algn="l" defTabSz="91374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blip>
          <a:srcRect t="86658"/>
          <a:stretch/>
        </p:blipFill>
        <p:spPr>
          <a:xfrm>
            <a:off x="0" y="6363730"/>
            <a:ext cx="9601200" cy="960740"/>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rotWithShape="1">
          <a:blip r:embed="rId2" cstate="print">
            <a:extLst/>
          </a:blip>
          <a:srcRect t="8582" b="23123"/>
          <a:stretch/>
        </p:blipFill>
        <p:spPr>
          <a:xfrm>
            <a:off x="0" y="17463"/>
            <a:ext cx="9601200" cy="4918002"/>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5" name="Picture 39" descr="car_frame_rendering"/>
          <p:cNvPicPr>
            <a:picLocks noChangeAspect="1" noChangeArrowheads="1"/>
          </p:cNvPicPr>
          <p:nvPr userDrawn="1"/>
        </p:nvPicPr>
        <p:blipFill>
          <a:blip r:embed="rId3" cstate="print"/>
          <a:srcRect/>
          <a:stretch>
            <a:fillRect/>
          </a:stretch>
        </p:blipFill>
        <p:spPr bwMode="auto">
          <a:xfrm>
            <a:off x="5868988" y="3635375"/>
            <a:ext cx="1338262" cy="720725"/>
          </a:xfrm>
          <a:prstGeom prst="rect">
            <a:avLst/>
          </a:prstGeom>
          <a:noFill/>
          <a:ln w="9525">
            <a:noFill/>
            <a:miter lim="800000"/>
            <a:headEnd/>
            <a:tailEnd/>
          </a:ln>
        </p:spPr>
      </p:pic>
      <p:pic>
        <p:nvPicPr>
          <p:cNvPr id="6" name="Picture 18" descr="Discontinuous-Roll-forming-Rockerpanel"/>
          <p:cNvPicPr>
            <a:picLocks noChangeAspect="1" noChangeArrowheads="1"/>
          </p:cNvPicPr>
          <p:nvPr userDrawn="1"/>
        </p:nvPicPr>
        <p:blipFill>
          <a:blip r:embed="rId4" cstate="print"/>
          <a:srcRect/>
          <a:stretch>
            <a:fillRect/>
          </a:stretch>
        </p:blipFill>
        <p:spPr bwMode="auto">
          <a:xfrm>
            <a:off x="4795838" y="3581400"/>
            <a:ext cx="957262" cy="908050"/>
          </a:xfrm>
          <a:prstGeom prst="rect">
            <a:avLst/>
          </a:prstGeom>
          <a:noFill/>
          <a:ln w="9525">
            <a:noFill/>
            <a:miter lim="800000"/>
            <a:headEnd/>
            <a:tailEnd/>
          </a:ln>
        </p:spPr>
      </p:pic>
      <p:pic>
        <p:nvPicPr>
          <p:cNvPr id="7" name="Picture 14" descr="F150_powersliding_2.jpg"/>
          <p:cNvPicPr>
            <a:picLocks noChangeAspect="1" noChangeArrowheads="1"/>
          </p:cNvPicPr>
          <p:nvPr userDrawn="1"/>
        </p:nvPicPr>
        <p:blipFill>
          <a:blip r:embed="rId5" cstate="print"/>
          <a:srcRect/>
          <a:stretch>
            <a:fillRect/>
          </a:stretch>
        </p:blipFill>
        <p:spPr bwMode="auto">
          <a:xfrm>
            <a:off x="8540750" y="3352800"/>
            <a:ext cx="1060450" cy="792163"/>
          </a:xfrm>
          <a:prstGeom prst="rect">
            <a:avLst/>
          </a:prstGeom>
          <a:noFill/>
          <a:ln w="9525">
            <a:noFill/>
            <a:miter lim="800000"/>
            <a:headEnd/>
            <a:tailEnd/>
          </a:ln>
        </p:spPr>
      </p:pic>
      <p:pic>
        <p:nvPicPr>
          <p:cNvPr id="8" name="Picture 19" descr="pillar_cappings"/>
          <p:cNvPicPr>
            <a:picLocks noChangeAspect="1" noChangeArrowheads="1"/>
          </p:cNvPicPr>
          <p:nvPr userDrawn="1"/>
        </p:nvPicPr>
        <p:blipFill>
          <a:blip r:embed="rId6" cstate="print"/>
          <a:srcRect/>
          <a:stretch>
            <a:fillRect/>
          </a:stretch>
        </p:blipFill>
        <p:spPr bwMode="auto">
          <a:xfrm>
            <a:off x="7567613" y="3330575"/>
            <a:ext cx="760412" cy="838200"/>
          </a:xfrm>
          <a:prstGeom prst="rect">
            <a:avLst/>
          </a:prstGeom>
          <a:noFill/>
          <a:ln w="9525">
            <a:noFill/>
            <a:miter lim="800000"/>
            <a:headEnd/>
            <a:tailEnd/>
          </a:ln>
        </p:spPr>
      </p:pic>
      <p:pic>
        <p:nvPicPr>
          <p:cNvPr id="9" name="Picture 35" descr="encapsulted_glass"/>
          <p:cNvPicPr>
            <a:picLocks noChangeAspect="1" noChangeArrowheads="1"/>
          </p:cNvPicPr>
          <p:nvPr userDrawn="1"/>
        </p:nvPicPr>
        <p:blipFill>
          <a:blip r:embed="rId7" cstate="print"/>
          <a:srcRect/>
          <a:stretch>
            <a:fillRect/>
          </a:stretch>
        </p:blipFill>
        <p:spPr bwMode="auto">
          <a:xfrm rot="534857">
            <a:off x="1957388" y="4111625"/>
            <a:ext cx="966787" cy="827088"/>
          </a:xfrm>
          <a:prstGeom prst="rect">
            <a:avLst/>
          </a:prstGeom>
          <a:noFill/>
          <a:ln w="9525">
            <a:noFill/>
            <a:miter lim="800000"/>
            <a:headEnd/>
            <a:tailEnd/>
          </a:ln>
        </p:spPr>
      </p:pic>
      <p:pic>
        <p:nvPicPr>
          <p:cNvPr id="10" name="Picture 18" descr="door_structures"/>
          <p:cNvPicPr>
            <a:picLocks noChangeAspect="1" noChangeArrowheads="1"/>
          </p:cNvPicPr>
          <p:nvPr userDrawn="1"/>
        </p:nvPicPr>
        <p:blipFill>
          <a:blip r:embed="rId8" cstate="print"/>
          <a:srcRect/>
          <a:stretch>
            <a:fillRect/>
          </a:stretch>
        </p:blipFill>
        <p:spPr bwMode="auto">
          <a:xfrm rot="20926972">
            <a:off x="3251200" y="3765550"/>
            <a:ext cx="1339850" cy="1139825"/>
          </a:xfrm>
          <a:prstGeom prst="rect">
            <a:avLst/>
          </a:prstGeom>
          <a:noFill/>
          <a:ln w="9525">
            <a:noFill/>
            <a:miter lim="800000"/>
            <a:headEnd/>
            <a:tailEnd/>
          </a:ln>
        </p:spPr>
      </p:pic>
      <p:sp>
        <p:nvSpPr>
          <p:cNvPr id="2" name="Title 1"/>
          <p:cNvSpPr>
            <a:spLocks noGrp="1"/>
          </p:cNvSpPr>
          <p:nvPr>
            <p:ph type="title"/>
          </p:nvPr>
        </p:nvSpPr>
        <p:spPr>
          <a:xfrm>
            <a:off x="0" y="4920382"/>
            <a:ext cx="9601200" cy="1468066"/>
          </a:xfrm>
          <a:solidFill>
            <a:srgbClr val="A7A7A7"/>
          </a:solidFill>
        </p:spPr>
        <p:txBody>
          <a:bodyPr lIns="182880" rIns="548640" anchor="ctr"/>
          <a:lstStyle>
            <a:lvl1pPr algn="r">
              <a:defRPr sz="2900">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US" dirty="0"/>
          </a:p>
        </p:txBody>
      </p:sp>
    </p:spTree>
  </p:cSld>
  <p:clrMapOvr>
    <a:masterClrMapping/>
  </p:clrMapOvr>
  <p:transition spd="slow" advClick="0" advTm="7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480060" y="1706880"/>
            <a:ext cx="8641080" cy="4827694"/>
          </a:xfrm>
          <a:prstGeom prst="rect">
            <a:avLst/>
          </a:prstGeom>
        </p:spPr>
        <p:txBody>
          <a:bodyPr lIns="96661" tIns="48331" rIns="96661" bIns="48331"/>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80060" y="6780107"/>
            <a:ext cx="2240280" cy="389467"/>
          </a:xfrm>
          <a:prstGeom prst="rect">
            <a:avLst/>
          </a:prstGeom>
        </p:spPr>
        <p:txBody>
          <a:bodyPr lIns="96661" tIns="48331" rIns="96661" bIns="48331"/>
          <a:lstStyle/>
          <a:p>
            <a:fld id="{C2E8FE38-E31F-481F-9A07-257EC2CF0175}" type="datetime1">
              <a:rPr lang="de-DE" smtClean="0"/>
              <a:pPr/>
              <a:t>22.07.2014</a:t>
            </a:fld>
            <a:endParaRPr lang="de-DE"/>
          </a:p>
        </p:txBody>
      </p:sp>
      <p:sp>
        <p:nvSpPr>
          <p:cNvPr id="5" name="Fußzeilenplatzhalter 4"/>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6" name="Foliennummernplatzhalter 5"/>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8006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88061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80060" y="6780107"/>
            <a:ext cx="2240280" cy="389467"/>
          </a:xfrm>
          <a:prstGeom prst="rect">
            <a:avLst/>
          </a:prstGeom>
        </p:spPr>
        <p:txBody>
          <a:bodyPr lIns="96661" tIns="48331" rIns="96661" bIns="48331"/>
          <a:lstStyle/>
          <a:p>
            <a:fld id="{AA756649-2DF5-47A8-B7C4-5C4E0F84486F}" type="datetime1">
              <a:rPr lang="de-DE" smtClean="0"/>
              <a:pPr/>
              <a:t>22.07.2014</a:t>
            </a:fld>
            <a:endParaRPr lang="de-DE"/>
          </a:p>
        </p:txBody>
      </p:sp>
      <p:sp>
        <p:nvSpPr>
          <p:cNvPr id="6" name="Fußzeilenplatzhalter 5"/>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7" name="Foliennummernplatzhalter 6"/>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World Bullets">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330199" y="1168400"/>
            <a:ext cx="8882039" cy="5168900"/>
          </a:xfrm>
          <a:prstGeom prst="rect">
            <a:avLst/>
          </a:prstGeom>
        </p:spPr>
        <p:txBody>
          <a:bodyPr vert="horz" lIns="91416" tIns="45708" rIns="91416" bIns="45708"/>
          <a:lstStyle>
            <a:lvl1pPr>
              <a:spcBef>
                <a:spcPts val="1200"/>
              </a:spcBef>
              <a:buClr>
                <a:srgbClr val="FAB720"/>
              </a:buClr>
              <a:buFont typeface="Wingdings" charset="2"/>
              <a:buChar char="§"/>
              <a:defRPr sz="1800" b="0">
                <a:solidFill>
                  <a:srgbClr val="495348"/>
                </a:solidFill>
              </a:defRPr>
            </a:lvl1pPr>
            <a:lvl2pPr>
              <a:defRPr sz="1800">
                <a:solidFill>
                  <a:srgbClr val="495348"/>
                </a:solidFill>
              </a:defRPr>
            </a:lvl2pPr>
            <a:lvl3pPr>
              <a:defRPr sz="1800">
                <a:solidFill>
                  <a:srgbClr val="495348"/>
                </a:solidFill>
              </a:defRPr>
            </a:lvl3pPr>
            <a:lvl4pPr>
              <a:defRPr sz="1800">
                <a:solidFill>
                  <a:srgbClr val="495348"/>
                </a:solidFill>
              </a:defRPr>
            </a:lvl4pPr>
            <a:lvl5pPr>
              <a:buFont typeface="Lucida Grande"/>
              <a:buChar char="−"/>
              <a:defRPr sz="1800">
                <a:solidFill>
                  <a:srgbClr val="495348"/>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World Blank with Globe">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eWorld Blank No Globe">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3175"/>
            <a:ext cx="9607550" cy="732155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4D020AB6-D6E4-4D93-9175-E9D90B7C91BF}"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
        <p:nvSpPr>
          <p:cNvPr id="16" name="Rectangle 2"/>
          <p:cNvSpPr>
            <a:spLocks noGrp="1" noChangeArrowheads="1"/>
          </p:cNvSpPr>
          <p:nvPr>
            <p:ph type="title"/>
          </p:nvPr>
        </p:nvSpPr>
        <p:spPr bwMode="auto">
          <a:xfrm>
            <a:off x="307030" y="12700"/>
            <a:ext cx="7756525" cy="850900"/>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URA Green title1">
    <p:spTree>
      <p:nvGrpSpPr>
        <p:cNvPr id="1" name=""/>
        <p:cNvGrpSpPr/>
        <p:nvPr/>
      </p:nvGrpSpPr>
      <p:grpSpPr>
        <a:xfrm>
          <a:off x="0" y="0"/>
          <a:ext cx="0" cy="0"/>
          <a:chOff x="0" y="0"/>
          <a:chExt cx="0" cy="0"/>
        </a:xfrm>
      </p:grpSpPr>
      <p:pic>
        <p:nvPicPr>
          <p:cNvPr id="4" name="Picture 8" descr="DURA_green_slide_divider.jpg                                   00532B67Macintosh HD                   C5396D03:"/>
          <p:cNvPicPr>
            <a:picLocks noChangeAspect="1" noChangeArrowheads="1"/>
          </p:cNvPicPr>
          <p:nvPr/>
        </p:nvPicPr>
        <p:blipFill>
          <a:blip r:embed="rId2" cstate="print"/>
          <a:srcRect/>
          <a:stretch>
            <a:fillRect/>
          </a:stretch>
        </p:blipFill>
        <p:spPr bwMode="auto">
          <a:xfrm>
            <a:off x="3175" y="0"/>
            <a:ext cx="9598025" cy="7312025"/>
          </a:xfrm>
          <a:prstGeom prst="rect">
            <a:avLst/>
          </a:prstGeom>
          <a:noFill/>
          <a:ln w="9525">
            <a:noFill/>
            <a:miter lim="800000"/>
            <a:headEnd/>
            <a:tailEnd/>
          </a:ln>
        </p:spPr>
      </p:pic>
      <p:sp>
        <p:nvSpPr>
          <p:cNvPr id="5" name="Rectangle 7"/>
          <p:cNvSpPr/>
          <p:nvPr/>
        </p:nvSpPr>
        <p:spPr>
          <a:xfrm>
            <a:off x="577850" y="6421438"/>
            <a:ext cx="32512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59" tIns="45679" rIns="91359" bIns="45679" anchor="ctr"/>
          <a:lstStyle/>
          <a:p>
            <a:pPr>
              <a:defRPr/>
            </a:pPr>
            <a:r>
              <a:rPr lang="en-US" b="0" dirty="0">
                <a:solidFill>
                  <a:srgbClr val="FFFFFF">
                    <a:lumMod val="95000"/>
                  </a:srgbClr>
                </a:solidFill>
              </a:rPr>
              <a:t>Innovation driven by inspiration.™</a:t>
            </a:r>
            <a:endParaRPr lang="en-US" b="0" baseline="30000" dirty="0">
              <a:solidFill>
                <a:srgbClr val="FFFFFF">
                  <a:lumMod val="95000"/>
                </a:srgbClr>
              </a:solidFill>
            </a:endParaRPr>
          </a:p>
        </p:txBody>
      </p:sp>
      <p:sp>
        <p:nvSpPr>
          <p:cNvPr id="6" name="Isosceles Triangle 13"/>
          <p:cNvSpPr>
            <a:spLocks noChangeArrowheads="1"/>
          </p:cNvSpPr>
          <p:nvPr/>
        </p:nvSpPr>
        <p:spPr bwMode="auto">
          <a:xfrm rot="5400000">
            <a:off x="445294" y="2004219"/>
            <a:ext cx="152400" cy="131762"/>
          </a:xfrm>
          <a:prstGeom prst="triangle">
            <a:avLst>
              <a:gd name="adj" fmla="val 50000"/>
            </a:avLst>
          </a:prstGeom>
          <a:solidFill>
            <a:srgbClr val="345D91"/>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rot="10800000" vert="eaVert" lIns="91359" tIns="45679" rIns="91359" bIns="45679" anchor="ctr"/>
          <a:lstStyle>
            <a:lvl1pPr eaLnBrk="0" hangingPunct="0">
              <a:defRPr sz="1200" b="1">
                <a:solidFill>
                  <a:schemeClr val="tx1"/>
                </a:solidFill>
                <a:latin typeface="Arial" charset="0"/>
                <a:ea typeface="ＭＳ Ｐゴシック" pitchFamily="34" charset="-128"/>
              </a:defRPr>
            </a:lvl1pPr>
            <a:lvl2pPr marL="742950" indent="-285750" eaLnBrk="0" hangingPunct="0">
              <a:defRPr sz="1200" b="1">
                <a:solidFill>
                  <a:schemeClr val="tx1"/>
                </a:solidFill>
                <a:latin typeface="Arial" charset="0"/>
                <a:ea typeface="ＭＳ Ｐゴシック" pitchFamily="34" charset="-128"/>
              </a:defRPr>
            </a:lvl2pPr>
            <a:lvl3pPr marL="1143000" indent="-228600" eaLnBrk="0" hangingPunct="0">
              <a:defRPr sz="1200" b="1">
                <a:solidFill>
                  <a:schemeClr val="tx1"/>
                </a:solidFill>
                <a:latin typeface="Arial" charset="0"/>
                <a:ea typeface="ＭＳ Ｐゴシック" pitchFamily="34" charset="-128"/>
              </a:defRPr>
            </a:lvl3pPr>
            <a:lvl4pPr marL="1600200" indent="-228600" eaLnBrk="0" hangingPunct="0">
              <a:defRPr sz="1200" b="1">
                <a:solidFill>
                  <a:schemeClr val="tx1"/>
                </a:solidFill>
                <a:latin typeface="Arial" charset="0"/>
                <a:ea typeface="ＭＳ Ｐゴシック" pitchFamily="34" charset="-128"/>
              </a:defRPr>
            </a:lvl4pPr>
            <a:lvl5pPr marL="2057400" indent="-228600" eaLnBrk="0" hangingPunct="0">
              <a:defRPr sz="12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2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2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2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200" b="1">
                <a:solidFill>
                  <a:schemeClr val="tx1"/>
                </a:solidFill>
                <a:latin typeface="Arial" charset="0"/>
                <a:ea typeface="ＭＳ Ｐゴシック" pitchFamily="34" charset="-128"/>
              </a:defRPr>
            </a:lvl9pPr>
          </a:lstStyle>
          <a:p>
            <a:pPr algn="ctr" eaLnBrk="1" hangingPunct="1">
              <a:defRPr/>
            </a:pPr>
            <a:endParaRPr lang="de-DE" altLang="de-DE" smtClean="0">
              <a:solidFill>
                <a:srgbClr val="345D91"/>
              </a:solidFill>
              <a:latin typeface="Calibri" pitchFamily="34" charset="0"/>
            </a:endParaRPr>
          </a:p>
        </p:txBody>
      </p:sp>
      <p:sp>
        <p:nvSpPr>
          <p:cNvPr id="2" name="Title 1"/>
          <p:cNvSpPr>
            <a:spLocks noGrp="1"/>
          </p:cNvSpPr>
          <p:nvPr>
            <p:ph type="title"/>
          </p:nvPr>
        </p:nvSpPr>
        <p:spPr>
          <a:xfrm>
            <a:off x="638185" y="1651000"/>
            <a:ext cx="9115425" cy="701675"/>
          </a:xfrm>
        </p:spPr>
        <p:txBody>
          <a:bodyPr/>
          <a:lstStyle>
            <a:lvl1pPr>
              <a:defRPr sz="3200">
                <a:solidFill>
                  <a:schemeClr val="bg1"/>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98700"/>
            <a:ext cx="9105900" cy="469900"/>
          </a:xfrm>
          <a:prstGeom prst="rect">
            <a:avLst/>
          </a:prstGeom>
        </p:spPr>
        <p:txBody>
          <a:bodyPr lIns="91359" tIns="45679" rIns="91359" bIns="45679"/>
          <a:lstStyle>
            <a:lvl1pPr>
              <a:buNone/>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URA Green Title 2">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5" name="Rectangle 7"/>
          <p:cNvSpPr/>
          <p:nvPr/>
        </p:nvSpPr>
        <p:spPr>
          <a:xfrm>
            <a:off x="390525" y="6378575"/>
            <a:ext cx="3249613" cy="614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1602" tIns="40800" rIns="81602" bIns="40800" anchor="ctr"/>
          <a:lstStyle/>
          <a:p>
            <a:pPr>
              <a:defRPr/>
            </a:pPr>
            <a:r>
              <a:rPr lang="en-US" sz="1500" b="0" dirty="0">
                <a:solidFill>
                  <a:srgbClr val="000000">
                    <a:lumMod val="65000"/>
                    <a:lumOff val="35000"/>
                  </a:srgbClr>
                </a:solidFill>
              </a:rPr>
              <a:t>Innovation driven by inspiration.™</a:t>
            </a:r>
            <a:endParaRPr lang="en-US" sz="1500" b="0" baseline="30000" dirty="0">
              <a:solidFill>
                <a:srgbClr val="000000">
                  <a:lumMod val="65000"/>
                  <a:lumOff val="35000"/>
                </a:srgbClr>
              </a:solidFill>
            </a:endParaRPr>
          </a:p>
        </p:txBody>
      </p:sp>
      <p:sp>
        <p:nvSpPr>
          <p:cNvPr id="6" name="Isosceles Triangle 9"/>
          <p:cNvSpPr/>
          <p:nvPr/>
        </p:nvSpPr>
        <p:spPr>
          <a:xfrm rot="5400000">
            <a:off x="492125" y="1949451"/>
            <a:ext cx="153987" cy="131762"/>
          </a:xfrm>
          <a:prstGeom prst="triangle">
            <a:avLst/>
          </a:prstGeom>
          <a:solidFill>
            <a:srgbClr val="FAB720"/>
          </a:solidFill>
          <a:ln>
            <a:solidFill>
              <a:srgbClr val="FAB720"/>
            </a:solidFill>
          </a:ln>
        </p:spPr>
        <p:style>
          <a:lnRef idx="1">
            <a:schemeClr val="accent1"/>
          </a:lnRef>
          <a:fillRef idx="3">
            <a:schemeClr val="accent1"/>
          </a:fillRef>
          <a:effectRef idx="2">
            <a:schemeClr val="accent1"/>
          </a:effectRef>
          <a:fontRef idx="minor">
            <a:schemeClr val="lt1"/>
          </a:fontRef>
        </p:style>
        <p:txBody>
          <a:bodyPr lIns="80704" tIns="40352" rIns="80704" bIns="40352" anchor="ctr"/>
          <a:lstStyle/>
          <a:p>
            <a:pPr algn="ctr">
              <a:defRPr/>
            </a:pPr>
            <a:endParaRPr lang="en-US" sz="1100" dirty="0">
              <a:solidFill>
                <a:srgbClr val="FFFFFF"/>
              </a:solidFill>
            </a:endParaRPr>
          </a:p>
        </p:txBody>
      </p:sp>
      <p:pic>
        <p:nvPicPr>
          <p:cNvPr id="7" name="Picture 4"/>
          <p:cNvPicPr>
            <a:picLocks noChangeAspect="1" noChangeArrowheads="1"/>
          </p:cNvPicPr>
          <p:nvPr/>
        </p:nvPicPr>
        <p:blipFill>
          <a:blip r:embed="rId3" cstate="print"/>
          <a:srcRect b="32304"/>
          <a:stretch>
            <a:fillRect/>
          </a:stretch>
        </p:blipFill>
        <p:spPr bwMode="auto">
          <a:xfrm>
            <a:off x="7053263" y="355600"/>
            <a:ext cx="2363787" cy="554038"/>
          </a:xfrm>
          <a:prstGeom prst="rect">
            <a:avLst/>
          </a:prstGeom>
          <a:noFill/>
          <a:ln w="9525">
            <a:noFill/>
            <a:miter lim="800000"/>
            <a:headEnd/>
            <a:tailEnd/>
          </a:ln>
        </p:spPr>
      </p:pic>
      <p:sp>
        <p:nvSpPr>
          <p:cNvPr id="2" name="Title 1"/>
          <p:cNvSpPr>
            <a:spLocks noGrp="1"/>
          </p:cNvSpPr>
          <p:nvPr>
            <p:ph type="title"/>
          </p:nvPr>
        </p:nvSpPr>
        <p:spPr>
          <a:xfrm>
            <a:off x="638313" y="1596410"/>
            <a:ext cx="8724052" cy="701675"/>
          </a:xfrm>
        </p:spPr>
        <p:txBody>
          <a:bodyPr anchor="b"/>
          <a:lstStyle>
            <a:lvl1pPr>
              <a:defRPr sz="2900">
                <a:solidFill>
                  <a:srgbClr val="495348"/>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57266"/>
            <a:ext cx="8741012" cy="469900"/>
          </a:xfrm>
          <a:prstGeom prst="rect">
            <a:avLst/>
          </a:prstGeom>
        </p:spPr>
        <p:txBody>
          <a:bodyPr lIns="80704" tIns="40352" rIns="80704" bIns="40352"/>
          <a:lstStyle>
            <a:lvl1pPr>
              <a:buNone/>
              <a:defRPr sz="1800" b="0">
                <a:solidFill>
                  <a:schemeClr val="tx1">
                    <a:lumMod val="65000"/>
                    <a:lumOff val="3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
        <p:nvSpPr>
          <p:cNvPr id="8" name="Footer Placeholder 11"/>
          <p:cNvSpPr>
            <a:spLocks noGrp="1"/>
          </p:cNvSpPr>
          <p:nvPr>
            <p:ph type="ftr" sz="quarter" idx="11"/>
          </p:nvPr>
        </p:nvSpPr>
        <p:spPr>
          <a:xfrm>
            <a:off x="403225" y="7045325"/>
            <a:ext cx="6099175" cy="228600"/>
          </a:xfrm>
          <a:prstGeom prst="rect">
            <a:avLst/>
          </a:prstGeom>
        </p:spPr>
        <p:txBody>
          <a:bodyPr lIns="91416" tIns="45708" rIns="91416" bIns="45708"/>
          <a:lstStyle>
            <a:lvl1pPr>
              <a:defRPr sz="1000" b="0">
                <a:solidFill>
                  <a:srgbClr val="FFFFFF"/>
                </a:solidFill>
                <a:latin typeface="Arial" pitchFamily="34" charset="0"/>
              </a:defRPr>
            </a:lvl1pPr>
          </a:lstStyle>
          <a:p>
            <a:pPr>
              <a:defRPr/>
            </a:pPr>
            <a:r>
              <a:rPr lang="en-US"/>
              <a:t>Privileged and Confidential, DURA Automotive Systems LLC</a:t>
            </a:r>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URAGreen Title Only">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B011DBFC-2491-4E8E-9FC1-97E4EED57BEB}"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pic>
        <p:nvPicPr>
          <p:cNvPr id="6" name="Picture 4"/>
          <p:cNvPicPr>
            <a:picLocks noChangeAspect="1" noChangeArrowheads="1"/>
          </p:cNvPicPr>
          <p:nvPr/>
        </p:nvPicPr>
        <p:blipFill>
          <a:blip r:embed="rId3" cstate="print"/>
          <a:srcRect b="32304"/>
          <a:stretch>
            <a:fillRect/>
          </a:stretch>
        </p:blipFill>
        <p:spPr bwMode="auto">
          <a:xfrm>
            <a:off x="7615238" y="166688"/>
            <a:ext cx="1958975" cy="458787"/>
          </a:xfrm>
          <a:prstGeom prst="rect">
            <a:avLst/>
          </a:prstGeom>
          <a:noFill/>
          <a:ln w="9525">
            <a:noFill/>
            <a:miter lim="800000"/>
            <a:headEnd/>
            <a:tailEnd/>
          </a:ln>
        </p:spPr>
      </p:pic>
      <p:sp>
        <p:nvSpPr>
          <p:cNvPr id="16" name="Rectangle 2"/>
          <p:cNvSpPr>
            <a:spLocks noGrp="1" noChangeArrowheads="1"/>
          </p:cNvSpPr>
          <p:nvPr>
            <p:ph type="title"/>
          </p:nvPr>
        </p:nvSpPr>
        <p:spPr bwMode="auto">
          <a:xfrm>
            <a:off x="307030" y="67292"/>
            <a:ext cx="7417603" cy="710631"/>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80060" y="6780107"/>
            <a:ext cx="2240280" cy="389467"/>
          </a:xfrm>
          <a:prstGeom prst="rect">
            <a:avLst/>
          </a:prstGeom>
        </p:spPr>
        <p:txBody>
          <a:bodyPr lIns="96661" tIns="48331" rIns="96661" bIns="48331"/>
          <a:lstStyle/>
          <a:p>
            <a:fld id="{DCBCE9D2-A770-40DD-A72A-A97FC9F26FD4}" type="datetime1">
              <a:rPr lang="de-DE" smtClean="0"/>
              <a:pPr/>
              <a:t>22.07.2014</a:t>
            </a:fld>
            <a:endParaRPr lang="de-DE"/>
          </a:p>
        </p:txBody>
      </p:sp>
      <p:sp>
        <p:nvSpPr>
          <p:cNvPr id="4" name="Fußzeilenplatzhalter 3"/>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5" name="Foliennummernplatzhalter 4"/>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80060" y="6780107"/>
            <a:ext cx="2240280" cy="389467"/>
          </a:xfrm>
          <a:prstGeom prst="rect">
            <a:avLst/>
          </a:prstGeom>
        </p:spPr>
        <p:txBody>
          <a:bodyPr lIns="96661" tIns="48331" rIns="96661" bIns="48331"/>
          <a:lstStyle/>
          <a:p>
            <a:fld id="{61925AC7-DCB2-4390-9C00-1391FB094C60}" type="datetime1">
              <a:rPr lang="de-DE" smtClean="0"/>
              <a:pPr/>
              <a:t>22.07.2014</a:t>
            </a:fld>
            <a:endParaRPr lang="de-DE"/>
          </a:p>
        </p:txBody>
      </p:sp>
      <p:sp>
        <p:nvSpPr>
          <p:cNvPr id="3" name="Fußzeilenplatzhalter 2"/>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4" name="Foliennummernplatzhalter 3"/>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8613" y="138113"/>
            <a:ext cx="7118350" cy="850900"/>
          </a:xfrm>
          <a:prstGeom prst="rect">
            <a:avLst/>
          </a:prstGeom>
          <a:noFill/>
          <a:ln w="9525">
            <a:noFill/>
            <a:miter lim="800000"/>
            <a:headEnd/>
            <a:tailEnd/>
          </a:ln>
        </p:spPr>
        <p:txBody>
          <a:bodyPr vert="horz" wrap="square" lIns="96505" tIns="48252" rIns="96505" bIns="48252" numCol="1" anchor="b"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8093" r:id="rId1"/>
  </p:sldLayoutIdLst>
  <p:transition spd="slow" advClick="0" advTm="7000">
    <p:fade/>
  </p:transition>
  <p:timing>
    <p:tnLst>
      <p:par>
        <p:cTn id="1" dur="indefinite" restart="never" nodeType="tmRoot"/>
      </p:par>
    </p:tnLst>
  </p:timing>
  <p:hf hdr="0" dt="0"/>
  <p:txStyles>
    <p:titleStyle>
      <a:lvl1pPr algn="l" defTabSz="958850" rtl="0" eaLnBrk="0" fontAlgn="base" hangingPunct="0">
        <a:spcBef>
          <a:spcPct val="0"/>
        </a:spcBef>
        <a:spcAft>
          <a:spcPct val="0"/>
        </a:spcAft>
        <a:defRPr sz="2400">
          <a:solidFill>
            <a:srgbClr val="595959"/>
          </a:solidFill>
          <a:latin typeface="+mj-lt"/>
          <a:ea typeface="ＭＳ Ｐゴシック"/>
          <a:cs typeface="+mj-cs"/>
        </a:defRPr>
      </a:lvl1pPr>
      <a:lvl2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2pPr>
      <a:lvl3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3pPr>
      <a:lvl4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4pPr>
      <a:lvl5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5pPr>
      <a:lvl6pPr marL="456712" algn="l" defTabSz="965752" rtl="0" eaLnBrk="1" fontAlgn="base" hangingPunct="1">
        <a:spcBef>
          <a:spcPct val="0"/>
        </a:spcBef>
        <a:spcAft>
          <a:spcPct val="0"/>
        </a:spcAft>
        <a:defRPr sz="2500" b="1">
          <a:solidFill>
            <a:srgbClr val="000099"/>
          </a:solidFill>
          <a:latin typeface="Times New Roman" pitchFamily="18" charset="0"/>
        </a:defRPr>
      </a:lvl6pPr>
      <a:lvl7pPr marL="913423" algn="l" defTabSz="965752" rtl="0" eaLnBrk="1" fontAlgn="base" hangingPunct="1">
        <a:spcBef>
          <a:spcPct val="0"/>
        </a:spcBef>
        <a:spcAft>
          <a:spcPct val="0"/>
        </a:spcAft>
        <a:defRPr sz="2500" b="1">
          <a:solidFill>
            <a:srgbClr val="000099"/>
          </a:solidFill>
          <a:latin typeface="Times New Roman" pitchFamily="18" charset="0"/>
        </a:defRPr>
      </a:lvl7pPr>
      <a:lvl8pPr marL="1370133" algn="l" defTabSz="965752" rtl="0" eaLnBrk="1" fontAlgn="base" hangingPunct="1">
        <a:spcBef>
          <a:spcPct val="0"/>
        </a:spcBef>
        <a:spcAft>
          <a:spcPct val="0"/>
        </a:spcAft>
        <a:defRPr sz="2500" b="1">
          <a:solidFill>
            <a:srgbClr val="000099"/>
          </a:solidFill>
          <a:latin typeface="Times New Roman" pitchFamily="18" charset="0"/>
        </a:defRPr>
      </a:lvl8pPr>
      <a:lvl9pPr marL="1826846" algn="l" defTabSz="965752" rtl="0" eaLnBrk="1" fontAlgn="base" hangingPunct="1">
        <a:spcBef>
          <a:spcPct val="0"/>
        </a:spcBef>
        <a:spcAft>
          <a:spcPct val="0"/>
        </a:spcAft>
        <a:defRPr sz="2500" b="1">
          <a:solidFill>
            <a:srgbClr val="000099"/>
          </a:solidFill>
          <a:latin typeface="Times New Roman" pitchFamily="18" charset="0"/>
        </a:defRPr>
      </a:lvl9pPr>
    </p:titleStyle>
    <p:bodyStyle>
      <a:lvl1pPr marL="227013" indent="-179388" algn="l" defTabSz="958850" rtl="0" eaLnBrk="0" fontAlgn="base" hangingPunct="0">
        <a:spcBef>
          <a:spcPts val="600"/>
        </a:spcBef>
        <a:spcAft>
          <a:spcPct val="0"/>
        </a:spcAft>
        <a:buChar char="•"/>
        <a:defRPr sz="1600" b="1">
          <a:solidFill>
            <a:srgbClr val="595959"/>
          </a:solidFill>
          <a:latin typeface="+mn-lt"/>
          <a:ea typeface="ＭＳ Ｐゴシック"/>
          <a:cs typeface="+mn-cs"/>
        </a:defRPr>
      </a:lvl1pPr>
      <a:lvl2pPr marL="560388" indent="-211138" algn="l" defTabSz="958850" rtl="0" eaLnBrk="0" fontAlgn="base" hangingPunct="0">
        <a:spcBef>
          <a:spcPts val="400"/>
        </a:spcBef>
        <a:spcAft>
          <a:spcPct val="0"/>
        </a:spcAft>
        <a:buChar char="–"/>
        <a:defRPr sz="1400">
          <a:solidFill>
            <a:srgbClr val="595959"/>
          </a:solidFill>
          <a:latin typeface="+mn-lt"/>
          <a:ea typeface="ＭＳ Ｐゴシック"/>
          <a:cs typeface="+mn-cs"/>
        </a:defRPr>
      </a:lvl2pPr>
      <a:lvl3pPr marL="906463" indent="-223838" algn="l" defTabSz="958850" rtl="0" eaLnBrk="0" fontAlgn="base" hangingPunct="0">
        <a:spcBef>
          <a:spcPts val="400"/>
        </a:spcBef>
        <a:spcAft>
          <a:spcPct val="0"/>
        </a:spcAft>
        <a:buChar char="•"/>
        <a:defRPr sz="1400">
          <a:solidFill>
            <a:srgbClr val="595959"/>
          </a:solidFill>
          <a:latin typeface="+mn-lt"/>
          <a:ea typeface="ＭＳ Ｐゴシック"/>
          <a:cs typeface="+mn-cs"/>
        </a:defRPr>
      </a:lvl3pPr>
      <a:lvl4pPr marL="1263650" indent="-234950" algn="l" defTabSz="958850" rtl="0" eaLnBrk="0" fontAlgn="base" hangingPunct="0">
        <a:spcBef>
          <a:spcPts val="400"/>
        </a:spcBef>
        <a:spcAft>
          <a:spcPct val="0"/>
        </a:spcAft>
        <a:buChar char="–"/>
        <a:defRPr sz="1400">
          <a:solidFill>
            <a:srgbClr val="595959"/>
          </a:solidFill>
          <a:latin typeface="+mn-lt"/>
          <a:ea typeface="ＭＳ Ｐゴシック"/>
          <a:cs typeface="+mn-cs"/>
        </a:defRPr>
      </a:lvl4pPr>
      <a:lvl5pPr marL="1619250" indent="-233363" algn="l" defTabSz="958850" rtl="0" eaLnBrk="0" fontAlgn="base" hangingPunct="0">
        <a:spcBef>
          <a:spcPts val="400"/>
        </a:spcBef>
        <a:spcAft>
          <a:spcPct val="0"/>
        </a:spcAft>
        <a:buChar char="»"/>
        <a:defRPr sz="1400">
          <a:solidFill>
            <a:srgbClr val="595959"/>
          </a:solidFill>
          <a:latin typeface="+mn-lt"/>
          <a:ea typeface="ＭＳ Ｐゴシック"/>
          <a:cs typeface="+mn-cs"/>
        </a:defRPr>
      </a:lvl5pPr>
      <a:lvl6pPr marL="2082168" indent="-241042" algn="l" defTabSz="965752" rtl="0" eaLnBrk="1" fontAlgn="base" hangingPunct="1">
        <a:spcBef>
          <a:spcPct val="90000"/>
        </a:spcBef>
        <a:spcAft>
          <a:spcPct val="0"/>
        </a:spcAft>
        <a:buChar char="»"/>
        <a:defRPr sz="1000">
          <a:solidFill>
            <a:schemeClr val="tx1"/>
          </a:solidFill>
          <a:latin typeface="+mn-lt"/>
        </a:defRPr>
      </a:lvl6pPr>
      <a:lvl7pPr marL="2538871" indent="-241042" algn="l" defTabSz="965752" rtl="0" eaLnBrk="1" fontAlgn="base" hangingPunct="1">
        <a:spcBef>
          <a:spcPct val="90000"/>
        </a:spcBef>
        <a:spcAft>
          <a:spcPct val="0"/>
        </a:spcAft>
        <a:buChar char="»"/>
        <a:defRPr sz="1000">
          <a:solidFill>
            <a:schemeClr val="tx1"/>
          </a:solidFill>
          <a:latin typeface="+mn-lt"/>
        </a:defRPr>
      </a:lvl7pPr>
      <a:lvl8pPr marL="2995582" indent="-241042" algn="l" defTabSz="965752" rtl="0" eaLnBrk="1" fontAlgn="base" hangingPunct="1">
        <a:spcBef>
          <a:spcPct val="90000"/>
        </a:spcBef>
        <a:spcAft>
          <a:spcPct val="0"/>
        </a:spcAft>
        <a:buChar char="»"/>
        <a:defRPr sz="1000">
          <a:solidFill>
            <a:schemeClr val="tx1"/>
          </a:solidFill>
          <a:latin typeface="+mn-lt"/>
        </a:defRPr>
      </a:lvl8pPr>
      <a:lvl9pPr marL="3452294" indent="-241042" algn="l" defTabSz="965752"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DURA_inside_ppt.jpg                                            0061D7F6Macintosh HD                   C5396D03:"/>
          <p:cNvPicPr>
            <a:picLocks noChangeAspect="1" noChangeArrowheads="1"/>
          </p:cNvPicPr>
          <p:nvPr/>
        </p:nvPicPr>
        <p:blipFill>
          <a:blip r:embed="rId12" cstate="print"/>
          <a:srcRect/>
          <a:stretch>
            <a:fillRect/>
          </a:stretch>
        </p:blipFill>
        <p:spPr bwMode="auto">
          <a:xfrm>
            <a:off x="-3175" y="-3175"/>
            <a:ext cx="9604375" cy="7318375"/>
          </a:xfrm>
          <a:prstGeom prst="rect">
            <a:avLst/>
          </a:prstGeom>
          <a:noFill/>
          <a:ln w="9525">
            <a:noFill/>
            <a:miter lim="800000"/>
            <a:headEnd/>
            <a:tailEnd/>
          </a:ln>
        </p:spPr>
      </p:pic>
      <p:sp>
        <p:nvSpPr>
          <p:cNvPr id="1027" name="Rectangle 2"/>
          <p:cNvSpPr>
            <a:spLocks noGrp="1" noChangeArrowheads="1"/>
          </p:cNvSpPr>
          <p:nvPr>
            <p:ph type="title"/>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p>
            <a:pPr lvl="0"/>
            <a:r>
              <a:rPr lang="de-DE" altLang="de-DE" smtClean="0"/>
              <a:t>Titelmasterformat durch Klicken bearbeiten</a:t>
            </a:r>
            <a:endParaRPr lang="en-US" altLang="de-DE" smtClean="0"/>
          </a:p>
        </p:txBody>
      </p:sp>
      <p:sp>
        <p:nvSpPr>
          <p:cNvPr id="7"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9"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E18420B2-CDAA-4289-9C52-53E50ABF3D47}"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Tree>
  </p:cSld>
  <p:clrMap bg1="lt1" tx1="dk1" bg2="lt2" tx2="dk2" accent1="accent1" accent2="accent2" accent3="accent3" accent4="accent4" accent5="accent5" accent6="accent6" hlink="hlink" folHlink="folHlink"/>
  <p:sldLayoutIdLst>
    <p:sldLayoutId id="2147488095" r:id="rId1"/>
    <p:sldLayoutId id="2147488096" r:id="rId2"/>
    <p:sldLayoutId id="2147488097" r:id="rId3"/>
    <p:sldLayoutId id="2147488098" r:id="rId4"/>
    <p:sldLayoutId id="2147488099" r:id="rId5"/>
    <p:sldLayoutId id="2147488100" r:id="rId6"/>
    <p:sldLayoutId id="2147488101" r:id="rId7"/>
    <p:sldLayoutId id="2147488102" r:id="rId8"/>
    <p:sldLayoutId id="2147488103" r:id="rId9"/>
    <p:sldLayoutId id="2147488104" r:id="rId10"/>
  </p:sldLayoutIdLst>
  <p:transition>
    <p:pull dir="ru"/>
  </p:transition>
  <p:timing>
    <p:tnLst>
      <p:par>
        <p:cTn id="1" dur="indefinite" restart="never" nodeType="tmRoot"/>
      </p:par>
    </p:tnLst>
  </p:timing>
  <p:hf hdr="0" dt="0"/>
  <p:txStyles>
    <p:title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p:titleStyle>
    <p:body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4"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9"/>
          <p:cNvSpPr>
            <a:spLocks noGrp="1"/>
          </p:cNvSpPr>
          <p:nvPr>
            <p:ph type="title"/>
          </p:nvPr>
        </p:nvSpPr>
        <p:spPr>
          <a:xfrm>
            <a:off x="0" y="4919663"/>
            <a:ext cx="9601200" cy="1470025"/>
          </a:xfrm>
        </p:spPr>
        <p:txBody>
          <a:bodyPr lIns="182816" rIns="548445"/>
          <a:lstStyle/>
          <a:p>
            <a:pPr>
              <a:defRPr/>
            </a:pPr>
            <a:r>
              <a:rPr lang="en-US" dirty="0" smtClean="0"/>
              <a:t>Kolloquium 25.07.2014 – Benedikt Kaffanke</a:t>
            </a:r>
            <a:br>
              <a:rPr lang="en-US" dirty="0" smtClean="0"/>
            </a:br>
            <a:endParaRPr lang="en-US" dirty="0" smtClean="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Warum Streckbiegen?</a:t>
            </a:r>
            <a:endParaRPr lang="de-DE" dirty="0"/>
          </a:p>
        </p:txBody>
      </p:sp>
      <p:graphicFrame>
        <p:nvGraphicFramePr>
          <p:cNvPr id="3" name="Diagramm 2"/>
          <p:cNvGraphicFramePr/>
          <p:nvPr>
            <p:extLst>
              <p:ext uri="{D42A27DB-BD31-4B8C-83A1-F6EECF244321}">
                <p14:modId xmlns:p14="http://schemas.microsoft.com/office/powerpoint/2010/main" val="2771496912"/>
              </p:ext>
            </p:extLst>
          </p:nvPr>
        </p:nvGraphicFramePr>
        <p:xfrm>
          <a:off x="1438835" y="359635"/>
          <a:ext cx="6990149" cy="2918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descr="springback9.png"/>
          <p:cNvPicPr>
            <a:picLocks noChangeAspect="1"/>
          </p:cNvPicPr>
          <p:nvPr/>
        </p:nvPicPr>
        <p:blipFill>
          <a:blip r:embed="rId7" cstate="print"/>
          <a:stretch>
            <a:fillRect/>
          </a:stretch>
        </p:blipFill>
        <p:spPr>
          <a:xfrm>
            <a:off x="199777" y="3447885"/>
            <a:ext cx="4687722" cy="2857278"/>
          </a:xfrm>
          <a:prstGeom prst="rect">
            <a:avLst/>
          </a:prstGeom>
        </p:spPr>
      </p:pic>
      <p:grpSp>
        <p:nvGrpSpPr>
          <p:cNvPr id="4" name="Gruppieren 3"/>
          <p:cNvGrpSpPr/>
          <p:nvPr/>
        </p:nvGrpSpPr>
        <p:grpSpPr>
          <a:xfrm>
            <a:off x="4869148" y="3444360"/>
            <a:ext cx="4284331" cy="2858400"/>
            <a:chOff x="4869148" y="2650676"/>
            <a:chExt cx="4284331" cy="2858400"/>
          </a:xfrm>
        </p:grpSpPr>
        <p:pic>
          <p:nvPicPr>
            <p:cNvPr id="6" name="Grafik 5" descr="klip.jpg"/>
            <p:cNvPicPr>
              <a:picLocks noChangeAspect="1"/>
            </p:cNvPicPr>
            <p:nvPr/>
          </p:nvPicPr>
          <p:blipFill>
            <a:blip r:embed="rId8" cstate="print"/>
            <a:stretch>
              <a:fillRect/>
            </a:stretch>
          </p:blipFill>
          <p:spPr>
            <a:xfrm>
              <a:off x="5012724" y="2650676"/>
              <a:ext cx="4140755" cy="2858400"/>
            </a:xfrm>
            <a:prstGeom prst="rect">
              <a:avLst/>
            </a:prstGeom>
            <a:ln w="6350">
              <a:solidFill>
                <a:schemeClr val="tx1"/>
              </a:solidFill>
            </a:ln>
          </p:spPr>
        </p:pic>
        <p:cxnSp>
          <p:nvCxnSpPr>
            <p:cNvPr id="9" name="Gerade Verbindung mit Pfeil 8"/>
            <p:cNvCxnSpPr/>
            <p:nvPr/>
          </p:nvCxnSpPr>
          <p:spPr>
            <a:xfrm>
              <a:off x="5641216" y="3093376"/>
              <a:ext cx="947995" cy="14852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41215" y="3093376"/>
              <a:ext cx="1441886" cy="6935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5012723" y="2652889"/>
              <a:ext cx="3251161" cy="466938"/>
            </a:xfrm>
            <a:prstGeom prst="rect">
              <a:avLst/>
            </a:prstGeom>
            <a:noFill/>
          </p:spPr>
          <p:txBody>
            <a:bodyPr wrap="square" lIns="96661" tIns="48331" rIns="96661" bIns="48331" rtlCol="0">
              <a:spAutoFit/>
            </a:bodyPr>
            <a:lstStyle/>
            <a:p>
              <a:r>
                <a:rPr lang="de-DE" sz="1200" b="0" i="1" dirty="0" smtClean="0">
                  <a:ln w="6350">
                    <a:noFill/>
                  </a:ln>
                </a:rPr>
                <a:t>Stege dienen hier zur Aufnahme von Befestigungselementen</a:t>
              </a:r>
              <a:endParaRPr lang="de-DE" sz="1200" b="0" i="1" dirty="0">
                <a:ln w="6350">
                  <a:noFill/>
                </a:ln>
              </a:endParaRPr>
            </a:p>
          </p:txBody>
        </p:sp>
        <p:cxnSp>
          <p:nvCxnSpPr>
            <p:cNvPr id="18" name="Gerade Verbindung mit Pfeil 17"/>
            <p:cNvCxnSpPr/>
            <p:nvPr/>
          </p:nvCxnSpPr>
          <p:spPr>
            <a:xfrm flipH="1" flipV="1">
              <a:off x="5988908" y="5093968"/>
              <a:ext cx="630756" cy="893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619663" y="4857472"/>
              <a:ext cx="2343860" cy="651604"/>
            </a:xfrm>
            <a:prstGeom prst="rect">
              <a:avLst/>
            </a:prstGeom>
            <a:noFill/>
          </p:spPr>
          <p:txBody>
            <a:bodyPr wrap="square" lIns="96661" tIns="48331" rIns="96661" bIns="48331" rtlCol="0">
              <a:spAutoFit/>
            </a:bodyPr>
            <a:lstStyle/>
            <a:p>
              <a:r>
                <a:rPr lang="de-DE" sz="1200" b="0" i="1" u="sng" dirty="0" smtClean="0"/>
                <a:t>Nachteil</a:t>
              </a:r>
              <a:r>
                <a:rPr lang="de-DE" sz="1200" b="0" i="1" dirty="0" smtClean="0"/>
                <a:t>:</a:t>
              </a:r>
            </a:p>
            <a:p>
              <a:r>
                <a:rPr lang="de-DE" sz="1200" b="0" i="1" dirty="0" smtClean="0"/>
                <a:t>Stege müssen für Kröpfprozess entfernt werden</a:t>
              </a:r>
              <a:endParaRPr lang="de-DE" sz="1200" b="0" i="1" dirty="0"/>
            </a:p>
          </p:txBody>
        </p:sp>
        <p:sp>
          <p:nvSpPr>
            <p:cNvPr id="24" name="Ellipse 23"/>
            <p:cNvSpPr/>
            <p:nvPr/>
          </p:nvSpPr>
          <p:spPr>
            <a:xfrm rot="18803851">
              <a:off x="5212887" y="4384273"/>
              <a:ext cx="599529" cy="128700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cxnSp>
          <p:nvCxnSpPr>
            <p:cNvPr id="26" name="Gerade Verbindung mit Pfeil 25"/>
            <p:cNvCxnSpPr>
              <a:endCxn id="24" idx="7"/>
            </p:cNvCxnSpPr>
            <p:nvPr/>
          </p:nvCxnSpPr>
          <p:spPr>
            <a:xfrm>
              <a:off x="5327660" y="3753518"/>
              <a:ext cx="0" cy="8076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976446" y="3504643"/>
              <a:ext cx="1209734" cy="282272"/>
            </a:xfrm>
            <a:prstGeom prst="rect">
              <a:avLst/>
            </a:prstGeom>
            <a:noFill/>
          </p:spPr>
          <p:txBody>
            <a:bodyPr wrap="square" lIns="96661" tIns="48331" rIns="96661" bIns="48331" rtlCol="0">
              <a:spAutoFit/>
            </a:bodyPr>
            <a:lstStyle/>
            <a:p>
              <a:r>
                <a:rPr lang="de-DE" sz="1200" b="0" i="1" dirty="0" smtClean="0"/>
                <a:t>Kröpfung</a:t>
              </a:r>
              <a:endParaRPr lang="de-DE" sz="1200" b="0" i="1" dirty="0"/>
            </a:p>
          </p:txBody>
        </p:sp>
      </p:grpSp>
      <p:sp>
        <p:nvSpPr>
          <p:cNvPr id="46" name="Textfeld 45"/>
          <p:cNvSpPr txBox="1"/>
          <p:nvPr/>
        </p:nvSpPr>
        <p:spPr>
          <a:xfrm>
            <a:off x="199777" y="3162088"/>
            <a:ext cx="4687721" cy="282272"/>
          </a:xfrm>
          <a:prstGeom prst="rect">
            <a:avLst/>
          </a:prstGeom>
          <a:noFill/>
        </p:spPr>
        <p:txBody>
          <a:bodyPr wrap="square" lIns="96661" tIns="48331" rIns="96661" bIns="48331" rtlCol="0">
            <a:spAutoFit/>
          </a:bodyPr>
          <a:lstStyle/>
          <a:p>
            <a:pPr algn="ctr"/>
            <a:r>
              <a:rPr lang="de-DE" sz="1200" b="0" i="1" dirty="0" smtClean="0"/>
              <a:t>Prinzip Rückfederung</a:t>
            </a:r>
            <a:endParaRPr lang="de-DE" sz="1200" b="0" i="1" dirty="0"/>
          </a:p>
        </p:txBody>
      </p:sp>
      <p:sp>
        <p:nvSpPr>
          <p:cNvPr id="25" name="Textfeld 24"/>
          <p:cNvSpPr txBox="1"/>
          <p:nvPr/>
        </p:nvSpPr>
        <p:spPr>
          <a:xfrm>
            <a:off x="5000378" y="3162088"/>
            <a:ext cx="4153102" cy="282272"/>
          </a:xfrm>
          <a:prstGeom prst="rect">
            <a:avLst/>
          </a:prstGeom>
          <a:noFill/>
        </p:spPr>
        <p:txBody>
          <a:bodyPr wrap="square" lIns="96661" tIns="48331" rIns="96661" bIns="48331" rtlCol="0">
            <a:spAutoFit/>
          </a:bodyPr>
          <a:lstStyle/>
          <a:p>
            <a:pPr algn="ctr"/>
            <a:r>
              <a:rPr lang="de-DE" sz="1200" b="0" i="1" dirty="0" smtClean="0"/>
              <a:t>Stege dienen als Befestigungsmöglichkeit</a:t>
            </a:r>
            <a:endParaRPr lang="de-DE" sz="1200" b="0" i="1" dirty="0"/>
          </a:p>
        </p:txBody>
      </p:sp>
      <p:pic>
        <p:nvPicPr>
          <p:cNvPr id="5" name="Grafik 4"/>
          <p:cNvPicPr>
            <a:picLocks noChangeAspect="1"/>
          </p:cNvPicPr>
          <p:nvPr/>
        </p:nvPicPr>
        <p:blipFill>
          <a:blip r:embed="rId9"/>
          <a:stretch>
            <a:fillRect/>
          </a:stretch>
        </p:blipFill>
        <p:spPr>
          <a:xfrm>
            <a:off x="5012722" y="3445316"/>
            <a:ext cx="4575941" cy="285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6"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Streckbiegewerkzeug</a:t>
            </a:r>
            <a:endParaRPr lang="de-DE" dirty="0"/>
          </a:p>
        </p:txBody>
      </p:sp>
      <p:pic>
        <p:nvPicPr>
          <p:cNvPr id="11" name="Inhaltsplatzhalter 4" descr="20131023_132557.jpg"/>
          <p:cNvPicPr>
            <a:picLocks noGrp="1" noChangeAspect="1"/>
          </p:cNvPicPr>
          <p:nvPr>
            <p:ph sz="half" idx="1"/>
          </p:nvPr>
        </p:nvPicPr>
        <p:blipFill>
          <a:blip r:embed="rId2" cstate="print"/>
          <a:stretch>
            <a:fillRect/>
          </a:stretch>
        </p:blipFill>
        <p:spPr>
          <a:xfrm>
            <a:off x="1154477" y="1110144"/>
            <a:ext cx="6777089" cy="5163497"/>
          </a:xfrm>
          <a:ln>
            <a:solidFill>
              <a:schemeClr val="tx1"/>
            </a:solidFill>
          </a:ln>
        </p:spPr>
      </p:pic>
      <p:grpSp>
        <p:nvGrpSpPr>
          <p:cNvPr id="20" name="Gruppieren 19"/>
          <p:cNvGrpSpPr/>
          <p:nvPr/>
        </p:nvGrpSpPr>
        <p:grpSpPr>
          <a:xfrm>
            <a:off x="2108376" y="2735700"/>
            <a:ext cx="5054423" cy="1173563"/>
            <a:chOff x="2108376" y="2735700"/>
            <a:chExt cx="5054423" cy="1173563"/>
          </a:xfrm>
        </p:grpSpPr>
        <p:sp>
          <p:nvSpPr>
            <p:cNvPr id="15" name="Textfeld 14"/>
            <p:cNvSpPr txBox="1"/>
            <p:nvPr/>
          </p:nvSpPr>
          <p:spPr>
            <a:xfrm>
              <a:off x="4606925" y="2735700"/>
              <a:ext cx="2225675"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Niederhalter</a:t>
              </a:r>
              <a:endParaRPr lang="de-DE" sz="2400" b="0" dirty="0"/>
            </a:p>
          </p:txBody>
        </p:sp>
        <p:sp>
          <p:nvSpPr>
            <p:cNvPr id="17" name="Freihandform 16"/>
            <p:cNvSpPr/>
            <p:nvPr/>
          </p:nvSpPr>
          <p:spPr>
            <a:xfrm>
              <a:off x="2108376" y="3381376"/>
              <a:ext cx="5054423" cy="527887"/>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Lst>
              <a:ahLst/>
              <a:cxnLst>
                <a:cxn ang="0">
                  <a:pos x="connsiteX0" y="connsiteY0"/>
                </a:cxn>
                <a:cxn ang="0">
                  <a:pos x="connsiteX1" y="connsiteY1"/>
                </a:cxn>
                <a:cxn ang="0">
                  <a:pos x="connsiteX2" y="connsiteY2"/>
                </a:cxn>
              </a:cxnLst>
              <a:rect l="l" t="t" r="r" b="b"/>
              <a:pathLst>
                <a:path w="5054423" h="527887">
                  <a:moveTo>
                    <a:pt x="101423" y="0"/>
                  </a:moveTo>
                  <a:cubicBezTo>
                    <a:pt x="-397052" y="624416"/>
                    <a:pt x="1012648" y="553508"/>
                    <a:pt x="2781123" y="482600"/>
                  </a:cubicBezTo>
                  <a:cubicBezTo>
                    <a:pt x="4549598" y="411692"/>
                    <a:pt x="5054423" y="442383"/>
                    <a:pt x="5054423" y="1651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reihandform 17"/>
            <p:cNvSpPr/>
            <p:nvPr/>
          </p:nvSpPr>
          <p:spPr>
            <a:xfrm>
              <a:off x="3905250" y="3190875"/>
              <a:ext cx="2943225" cy="704850"/>
            </a:xfrm>
            <a:custGeom>
              <a:avLst/>
              <a:gdLst>
                <a:gd name="connsiteX0" fmla="*/ 0 w 2943225"/>
                <a:gd name="connsiteY0" fmla="*/ 704850 h 704850"/>
                <a:gd name="connsiteX1" fmla="*/ 704850 w 2943225"/>
                <a:gd name="connsiteY1" fmla="*/ 0 h 704850"/>
                <a:gd name="connsiteX2" fmla="*/ 2943225 w 2943225"/>
                <a:gd name="connsiteY2" fmla="*/ 0 h 704850"/>
              </a:gdLst>
              <a:ahLst/>
              <a:cxnLst>
                <a:cxn ang="0">
                  <a:pos x="connsiteX0" y="connsiteY0"/>
                </a:cxn>
                <a:cxn ang="0">
                  <a:pos x="connsiteX1" y="connsiteY1"/>
                </a:cxn>
                <a:cxn ang="0">
                  <a:pos x="connsiteX2" y="connsiteY2"/>
                </a:cxn>
              </a:cxnLst>
              <a:rect l="l" t="t" r="r" b="b"/>
              <a:pathLst>
                <a:path w="2943225" h="704850">
                  <a:moveTo>
                    <a:pt x="0" y="704850"/>
                  </a:moveTo>
                  <a:lnTo>
                    <a:pt x="704850" y="0"/>
                  </a:lnTo>
                  <a:lnTo>
                    <a:pt x="294322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Freihandform 18"/>
          <p:cNvSpPr/>
          <p:nvPr/>
        </p:nvSpPr>
        <p:spPr>
          <a:xfrm>
            <a:off x="1851748" y="3984624"/>
            <a:ext cx="5442902" cy="770081"/>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 name="connsiteX0" fmla="*/ 62001 w 5365045"/>
              <a:gd name="connsiteY0" fmla="*/ 0 h 535862"/>
              <a:gd name="connsiteX1" fmla="*/ 3091745 w 5365045"/>
              <a:gd name="connsiteY1" fmla="*/ 527844 h 535862"/>
              <a:gd name="connsiteX2" fmla="*/ 5365045 w 5365045"/>
              <a:gd name="connsiteY2" fmla="*/ 210344 h 535862"/>
              <a:gd name="connsiteX0" fmla="*/ 14641 w 5317685"/>
              <a:gd name="connsiteY0" fmla="*/ 0 h 535862"/>
              <a:gd name="connsiteX1" fmla="*/ 3044385 w 5317685"/>
              <a:gd name="connsiteY1" fmla="*/ 527844 h 535862"/>
              <a:gd name="connsiteX2" fmla="*/ 5317685 w 5317685"/>
              <a:gd name="connsiteY2" fmla="*/ 210344 h 535862"/>
              <a:gd name="connsiteX0" fmla="*/ 14641 w 5317685"/>
              <a:gd name="connsiteY0" fmla="*/ 0 h 584377"/>
              <a:gd name="connsiteX1" fmla="*/ 3044385 w 5317685"/>
              <a:gd name="connsiteY1" fmla="*/ 578644 h 584377"/>
              <a:gd name="connsiteX2" fmla="*/ 5317685 w 5317685"/>
              <a:gd name="connsiteY2" fmla="*/ 210344 h 584377"/>
              <a:gd name="connsiteX0" fmla="*/ 14859 w 5317903"/>
              <a:gd name="connsiteY0" fmla="*/ 0 h 607372"/>
              <a:gd name="connsiteX1" fmla="*/ 3044603 w 5317903"/>
              <a:gd name="connsiteY1" fmla="*/ 578644 h 607372"/>
              <a:gd name="connsiteX2" fmla="*/ 5317903 w 5317903"/>
              <a:gd name="connsiteY2" fmla="*/ 210344 h 607372"/>
              <a:gd name="connsiteX0" fmla="*/ 11867 w 5314911"/>
              <a:gd name="connsiteY0" fmla="*/ 0 h 607372"/>
              <a:gd name="connsiteX1" fmla="*/ 3041611 w 5314911"/>
              <a:gd name="connsiteY1" fmla="*/ 578644 h 607372"/>
              <a:gd name="connsiteX2" fmla="*/ 5314911 w 5314911"/>
              <a:gd name="connsiteY2" fmla="*/ 210344 h 607372"/>
              <a:gd name="connsiteX0" fmla="*/ 0 w 5303044"/>
              <a:gd name="connsiteY0" fmla="*/ 0 h 588679"/>
              <a:gd name="connsiteX1" fmla="*/ 1080295 w 5303044"/>
              <a:gd name="connsiteY1" fmla="*/ 442117 h 588679"/>
              <a:gd name="connsiteX2" fmla="*/ 3029744 w 5303044"/>
              <a:gd name="connsiteY2" fmla="*/ 578644 h 588679"/>
              <a:gd name="connsiteX3" fmla="*/ 5303044 w 5303044"/>
              <a:gd name="connsiteY3" fmla="*/ 210344 h 588679"/>
              <a:gd name="connsiteX0" fmla="*/ 8047 w 5311091"/>
              <a:gd name="connsiteY0" fmla="*/ 0 h 588679"/>
              <a:gd name="connsiteX1" fmla="*/ 1088342 w 5311091"/>
              <a:gd name="connsiteY1" fmla="*/ 442117 h 588679"/>
              <a:gd name="connsiteX2" fmla="*/ 3037791 w 5311091"/>
              <a:gd name="connsiteY2" fmla="*/ 578644 h 588679"/>
              <a:gd name="connsiteX3" fmla="*/ 5311091 w 5311091"/>
              <a:gd name="connsiteY3" fmla="*/ 210344 h 588679"/>
              <a:gd name="connsiteX0" fmla="*/ 8047 w 5311091"/>
              <a:gd name="connsiteY0" fmla="*/ 0 h 585741"/>
              <a:gd name="connsiteX1" fmla="*/ 1088342 w 5311091"/>
              <a:gd name="connsiteY1" fmla="*/ 442117 h 585741"/>
              <a:gd name="connsiteX2" fmla="*/ 3037791 w 5311091"/>
              <a:gd name="connsiteY2" fmla="*/ 578644 h 585741"/>
              <a:gd name="connsiteX3" fmla="*/ 5311091 w 5311091"/>
              <a:gd name="connsiteY3" fmla="*/ 210344 h 585741"/>
              <a:gd name="connsiteX0" fmla="*/ 8469 w 5311513"/>
              <a:gd name="connsiteY0" fmla="*/ 0 h 585741"/>
              <a:gd name="connsiteX1" fmla="*/ 1088764 w 5311513"/>
              <a:gd name="connsiteY1" fmla="*/ 442117 h 585741"/>
              <a:gd name="connsiteX2" fmla="*/ 3038213 w 5311513"/>
              <a:gd name="connsiteY2" fmla="*/ 578644 h 585741"/>
              <a:gd name="connsiteX3" fmla="*/ 5311513 w 5311513"/>
              <a:gd name="connsiteY3" fmla="*/ 210344 h 585741"/>
              <a:gd name="connsiteX0" fmla="*/ 8469 w 5311513"/>
              <a:gd name="connsiteY0" fmla="*/ 0 h 586019"/>
              <a:gd name="connsiteX1" fmla="*/ 1088764 w 5311513"/>
              <a:gd name="connsiteY1" fmla="*/ 442117 h 586019"/>
              <a:gd name="connsiteX2" fmla="*/ 3038213 w 5311513"/>
              <a:gd name="connsiteY2" fmla="*/ 578644 h 586019"/>
              <a:gd name="connsiteX3" fmla="*/ 5311513 w 5311513"/>
              <a:gd name="connsiteY3" fmla="*/ 210344 h 586019"/>
              <a:gd name="connsiteX0" fmla="*/ 8469 w 5311513"/>
              <a:gd name="connsiteY0" fmla="*/ 0 h 594747"/>
              <a:gd name="connsiteX1" fmla="*/ 1088764 w 5311513"/>
              <a:gd name="connsiteY1" fmla="*/ 442117 h 594747"/>
              <a:gd name="connsiteX2" fmla="*/ 3038213 w 5311513"/>
              <a:gd name="connsiteY2" fmla="*/ 578644 h 594747"/>
              <a:gd name="connsiteX3" fmla="*/ 5311513 w 5311513"/>
              <a:gd name="connsiteY3" fmla="*/ 210344 h 594747"/>
              <a:gd name="connsiteX0" fmla="*/ 8469 w 5311513"/>
              <a:gd name="connsiteY0" fmla="*/ 0 h 585040"/>
              <a:gd name="connsiteX1" fmla="*/ 1088764 w 5311513"/>
              <a:gd name="connsiteY1" fmla="*/ 442117 h 585040"/>
              <a:gd name="connsiteX2" fmla="*/ 3038213 w 5311513"/>
              <a:gd name="connsiteY2" fmla="*/ 578644 h 585040"/>
              <a:gd name="connsiteX3" fmla="*/ 5311513 w 5311513"/>
              <a:gd name="connsiteY3" fmla="*/ 210344 h 585040"/>
              <a:gd name="connsiteX0" fmla="*/ 8469 w 5406763"/>
              <a:gd name="connsiteY0" fmla="*/ 189706 h 799654"/>
              <a:gd name="connsiteX1" fmla="*/ 1088764 w 5406763"/>
              <a:gd name="connsiteY1" fmla="*/ 631823 h 799654"/>
              <a:gd name="connsiteX2" fmla="*/ 3038213 w 5406763"/>
              <a:gd name="connsiteY2" fmla="*/ 768350 h 799654"/>
              <a:gd name="connsiteX3" fmla="*/ 5406763 w 5406763"/>
              <a:gd name="connsiteY3" fmla="*/ 0 h 799654"/>
              <a:gd name="connsiteX0" fmla="*/ 8469 w 5443363"/>
              <a:gd name="connsiteY0" fmla="*/ 189706 h 775883"/>
              <a:gd name="connsiteX1" fmla="*/ 1088764 w 5443363"/>
              <a:gd name="connsiteY1" fmla="*/ 631823 h 775883"/>
              <a:gd name="connsiteX2" fmla="*/ 3038213 w 5443363"/>
              <a:gd name="connsiteY2" fmla="*/ 768350 h 775883"/>
              <a:gd name="connsiteX3" fmla="*/ 5216264 w 5443363"/>
              <a:gd name="connsiteY3" fmla="*/ 396874 h 775883"/>
              <a:gd name="connsiteX4" fmla="*/ 5406763 w 5443363"/>
              <a:gd name="connsiteY4" fmla="*/ 0 h 775883"/>
              <a:gd name="connsiteX0" fmla="*/ 8469 w 5443363"/>
              <a:gd name="connsiteY0" fmla="*/ 189706 h 769164"/>
              <a:gd name="connsiteX1" fmla="*/ 1088764 w 5443363"/>
              <a:gd name="connsiteY1" fmla="*/ 631823 h 769164"/>
              <a:gd name="connsiteX2" fmla="*/ 3038213 w 5443363"/>
              <a:gd name="connsiteY2" fmla="*/ 768350 h 769164"/>
              <a:gd name="connsiteX3" fmla="*/ 4257414 w 5443363"/>
              <a:gd name="connsiteY3" fmla="*/ 568325 h 769164"/>
              <a:gd name="connsiteX4" fmla="*/ 5216264 w 5443363"/>
              <a:gd name="connsiteY4" fmla="*/ 396874 h 769164"/>
              <a:gd name="connsiteX5" fmla="*/ 5406763 w 5443363"/>
              <a:gd name="connsiteY5" fmla="*/ 0 h 76916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267 w 5441161"/>
              <a:gd name="connsiteY0" fmla="*/ 189706 h 770081"/>
              <a:gd name="connsiteX1" fmla="*/ 1086562 w 5441161"/>
              <a:gd name="connsiteY1" fmla="*/ 631823 h 770081"/>
              <a:gd name="connsiteX2" fmla="*/ 1746962 w 5441161"/>
              <a:gd name="connsiteY2" fmla="*/ 663575 h 770081"/>
              <a:gd name="connsiteX3" fmla="*/ 3036011 w 5441161"/>
              <a:gd name="connsiteY3" fmla="*/ 768350 h 770081"/>
              <a:gd name="connsiteX4" fmla="*/ 4255212 w 5441161"/>
              <a:gd name="connsiteY4" fmla="*/ 568325 h 770081"/>
              <a:gd name="connsiteX5" fmla="*/ 5214062 w 5441161"/>
              <a:gd name="connsiteY5" fmla="*/ 396874 h 770081"/>
              <a:gd name="connsiteX6" fmla="*/ 5404561 w 5441161"/>
              <a:gd name="connsiteY6" fmla="*/ 0 h 770081"/>
              <a:gd name="connsiteX0" fmla="*/ 6143 w 5441037"/>
              <a:gd name="connsiteY0" fmla="*/ 189706 h 770081"/>
              <a:gd name="connsiteX1" fmla="*/ 1105488 w 5441037"/>
              <a:gd name="connsiteY1" fmla="*/ 644523 h 770081"/>
              <a:gd name="connsiteX2" fmla="*/ 1746838 w 5441037"/>
              <a:gd name="connsiteY2" fmla="*/ 663575 h 770081"/>
              <a:gd name="connsiteX3" fmla="*/ 3035887 w 5441037"/>
              <a:gd name="connsiteY3" fmla="*/ 768350 h 770081"/>
              <a:gd name="connsiteX4" fmla="*/ 4255088 w 5441037"/>
              <a:gd name="connsiteY4" fmla="*/ 568325 h 770081"/>
              <a:gd name="connsiteX5" fmla="*/ 5213938 w 5441037"/>
              <a:gd name="connsiteY5" fmla="*/ 396874 h 770081"/>
              <a:gd name="connsiteX6" fmla="*/ 5404437 w 5441037"/>
              <a:gd name="connsiteY6" fmla="*/ 0 h 770081"/>
              <a:gd name="connsiteX0" fmla="*/ 5877 w 5440771"/>
              <a:gd name="connsiteY0" fmla="*/ 189706 h 770081"/>
              <a:gd name="connsiteX1" fmla="*/ 1105222 w 5440771"/>
              <a:gd name="connsiteY1" fmla="*/ 644523 h 770081"/>
              <a:gd name="connsiteX2" fmla="*/ 1746572 w 5440771"/>
              <a:gd name="connsiteY2" fmla="*/ 663575 h 770081"/>
              <a:gd name="connsiteX3" fmla="*/ 3035621 w 5440771"/>
              <a:gd name="connsiteY3" fmla="*/ 768350 h 770081"/>
              <a:gd name="connsiteX4" fmla="*/ 4254822 w 5440771"/>
              <a:gd name="connsiteY4" fmla="*/ 568325 h 770081"/>
              <a:gd name="connsiteX5" fmla="*/ 5213672 w 5440771"/>
              <a:gd name="connsiteY5" fmla="*/ 396874 h 770081"/>
              <a:gd name="connsiteX6" fmla="*/ 5404171 w 5440771"/>
              <a:gd name="connsiteY6" fmla="*/ 0 h 770081"/>
              <a:gd name="connsiteX0" fmla="*/ 6270 w 5441164"/>
              <a:gd name="connsiteY0" fmla="*/ 189706 h 770081"/>
              <a:gd name="connsiteX1" fmla="*/ 1042115 w 5441164"/>
              <a:gd name="connsiteY1" fmla="*/ 606423 h 770081"/>
              <a:gd name="connsiteX2" fmla="*/ 1746965 w 5441164"/>
              <a:gd name="connsiteY2" fmla="*/ 663575 h 770081"/>
              <a:gd name="connsiteX3" fmla="*/ 3036014 w 5441164"/>
              <a:gd name="connsiteY3" fmla="*/ 768350 h 770081"/>
              <a:gd name="connsiteX4" fmla="*/ 4255215 w 5441164"/>
              <a:gd name="connsiteY4" fmla="*/ 568325 h 770081"/>
              <a:gd name="connsiteX5" fmla="*/ 5214065 w 5441164"/>
              <a:gd name="connsiteY5" fmla="*/ 396874 h 770081"/>
              <a:gd name="connsiteX6" fmla="*/ 5404564 w 5441164"/>
              <a:gd name="connsiteY6" fmla="*/ 0 h 770081"/>
              <a:gd name="connsiteX0" fmla="*/ 8008 w 5442902"/>
              <a:gd name="connsiteY0" fmla="*/ 189706 h 770081"/>
              <a:gd name="connsiteX1" fmla="*/ 1043853 w 5442902"/>
              <a:gd name="connsiteY1" fmla="*/ 606423 h 770081"/>
              <a:gd name="connsiteX2" fmla="*/ 1748703 w 5442902"/>
              <a:gd name="connsiteY2" fmla="*/ 663575 h 770081"/>
              <a:gd name="connsiteX3" fmla="*/ 3037752 w 5442902"/>
              <a:gd name="connsiteY3" fmla="*/ 768350 h 770081"/>
              <a:gd name="connsiteX4" fmla="*/ 4256953 w 5442902"/>
              <a:gd name="connsiteY4" fmla="*/ 568325 h 770081"/>
              <a:gd name="connsiteX5" fmla="*/ 5215803 w 5442902"/>
              <a:gd name="connsiteY5" fmla="*/ 396874 h 770081"/>
              <a:gd name="connsiteX6" fmla="*/ 5406302 w 5442902"/>
              <a:gd name="connsiteY6" fmla="*/ 0 h 77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2902" h="770081">
                <a:moveTo>
                  <a:pt x="8008" y="189706"/>
                </a:moveTo>
                <a:cubicBezTo>
                  <a:pt x="-93459" y="518451"/>
                  <a:pt x="798187" y="584595"/>
                  <a:pt x="1043853" y="606423"/>
                </a:cubicBezTo>
                <a:lnTo>
                  <a:pt x="1748703" y="663575"/>
                </a:lnTo>
                <a:cubicBezTo>
                  <a:pt x="2073611" y="686330"/>
                  <a:pt x="2619710" y="784225"/>
                  <a:pt x="3037752" y="768350"/>
                </a:cubicBezTo>
                <a:cubicBezTo>
                  <a:pt x="3455794" y="752475"/>
                  <a:pt x="3893944" y="630238"/>
                  <a:pt x="4256953" y="568325"/>
                </a:cubicBezTo>
                <a:cubicBezTo>
                  <a:pt x="4619962" y="506412"/>
                  <a:pt x="5028478" y="499003"/>
                  <a:pt x="5215803" y="396874"/>
                </a:cubicBezTo>
                <a:cubicBezTo>
                  <a:pt x="5610561" y="268816"/>
                  <a:pt x="5360794" y="37571"/>
                  <a:pt x="5406302"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a:off x="2222500" y="5088806"/>
            <a:ext cx="1959151"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Biegedorn</a:t>
            </a:r>
            <a:endParaRPr lang="de-DE" sz="2400" b="0" dirty="0"/>
          </a:p>
        </p:txBody>
      </p:sp>
      <p:sp>
        <p:nvSpPr>
          <p:cNvPr id="22" name="Freihandform 21"/>
          <p:cNvSpPr/>
          <p:nvPr/>
        </p:nvSpPr>
        <p:spPr>
          <a:xfrm flipH="1" flipV="1">
            <a:off x="2220296" y="4743632"/>
            <a:ext cx="2723356" cy="821531"/>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2678906"/>
              <a:gd name="connsiteY0" fmla="*/ 707231 h 707231"/>
              <a:gd name="connsiteX1" fmla="*/ 704850 w 2678906"/>
              <a:gd name="connsiteY1" fmla="*/ 2381 h 707231"/>
              <a:gd name="connsiteX2" fmla="*/ 2678906 w 2678906"/>
              <a:gd name="connsiteY2" fmla="*/ 0 h 707231"/>
              <a:gd name="connsiteX0" fmla="*/ 0 w 2723356"/>
              <a:gd name="connsiteY0" fmla="*/ 821531 h 821531"/>
              <a:gd name="connsiteX1" fmla="*/ 749300 w 2723356"/>
              <a:gd name="connsiteY1" fmla="*/ 2381 h 821531"/>
              <a:gd name="connsiteX2" fmla="*/ 2723356 w 2723356"/>
              <a:gd name="connsiteY2" fmla="*/ 0 h 821531"/>
            </a:gdLst>
            <a:ahLst/>
            <a:cxnLst>
              <a:cxn ang="0">
                <a:pos x="connsiteX0" y="connsiteY0"/>
              </a:cxn>
              <a:cxn ang="0">
                <a:pos x="connsiteX1" y="connsiteY1"/>
              </a:cxn>
              <a:cxn ang="0">
                <a:pos x="connsiteX2" y="connsiteY2"/>
              </a:cxn>
            </a:cxnLst>
            <a:rect l="l" t="t" r="r" b="b"/>
            <a:pathLst>
              <a:path w="2723356" h="821531">
                <a:moveTo>
                  <a:pt x="0" y="821531"/>
                </a:moveTo>
                <a:lnTo>
                  <a:pt x="749300" y="2381"/>
                </a:lnTo>
                <a:lnTo>
                  <a:pt x="2723356" y="0"/>
                </a:lnTo>
              </a:path>
            </a:pathLst>
          </a:custGeom>
          <a:noFill/>
          <a:ln>
            <a:solidFill>
              <a:srgbClr val="FFC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Maßgebende </a:t>
            </a:r>
            <a:r>
              <a:rPr lang="de-DE" dirty="0"/>
              <a:t>Bauteilgeometrie der Untersuchung</a:t>
            </a:r>
          </a:p>
        </p:txBody>
      </p:sp>
      <p:pic>
        <p:nvPicPr>
          <p:cNvPr id="12" name="Inhaltsplatzhalter 4" descr="vdkdorient.jpg"/>
          <p:cNvPicPr>
            <a:picLocks noGrp="1" noChangeAspect="1"/>
          </p:cNvPicPr>
          <p:nvPr>
            <p:ph sz="half" idx="1"/>
          </p:nvPr>
        </p:nvPicPr>
        <p:blipFill>
          <a:blip r:embed="rId2" cstate="print"/>
          <a:stretch>
            <a:fillRect/>
          </a:stretch>
        </p:blipFill>
        <p:spPr>
          <a:xfrm>
            <a:off x="1032955" y="1383004"/>
            <a:ext cx="7347060" cy="3249453"/>
          </a:xfrm>
        </p:spPr>
      </p:pic>
      <p:sp>
        <p:nvSpPr>
          <p:cNvPr id="14" name="Textfeld 13"/>
          <p:cNvSpPr txBox="1"/>
          <p:nvPr/>
        </p:nvSpPr>
        <p:spPr>
          <a:xfrm>
            <a:off x="266700" y="4873757"/>
            <a:ext cx="9194800" cy="1360709"/>
          </a:xfrm>
          <a:prstGeom prst="rect">
            <a:avLst/>
          </a:prstGeom>
          <a:noFill/>
        </p:spPr>
        <p:txBody>
          <a:bodyPr wrap="square" lIns="96661" tIns="48331" rIns="96661" bIns="48331" rtlCol="0">
            <a:spAutoFit/>
          </a:bodyPr>
          <a:lstStyle/>
          <a:p>
            <a:pPr marL="285750" indent="-285750">
              <a:lnSpc>
                <a:spcPct val="114000"/>
              </a:lnSpc>
              <a:buFont typeface="Arial" panose="020B0604020202020204" pitchFamily="34" charset="0"/>
              <a:buChar char="•"/>
            </a:pPr>
            <a:r>
              <a:rPr lang="de-DE" sz="2000" b="0" dirty="0" smtClean="0">
                <a:solidFill>
                  <a:srgbClr val="3366CC"/>
                </a:solidFill>
              </a:rPr>
              <a:t>Nennmaß der Außenkontur ist Null</a:t>
            </a:r>
          </a:p>
          <a:p>
            <a:pPr marL="285750" indent="-285750">
              <a:lnSpc>
                <a:spcPct val="114000"/>
              </a:lnSpc>
              <a:buFont typeface="Arial" panose="020B0604020202020204" pitchFamily="34" charset="0"/>
              <a:buChar char="•"/>
            </a:pPr>
            <a:endParaRPr lang="de-DE" sz="1200" b="0" dirty="0" smtClean="0">
              <a:solidFill>
                <a:srgbClr val="3366CC"/>
              </a:solidFill>
            </a:endParaRPr>
          </a:p>
          <a:p>
            <a:pPr marL="285750" indent="-285750">
              <a:lnSpc>
                <a:spcPct val="114000"/>
              </a:lnSpc>
              <a:buFont typeface="Arial" panose="020B0604020202020204" pitchFamily="34" charset="0"/>
              <a:buChar char="•"/>
            </a:pPr>
            <a:r>
              <a:rPr lang="de-DE" sz="2000" b="0" dirty="0" smtClean="0">
                <a:solidFill>
                  <a:srgbClr val="3366CC"/>
                </a:solidFill>
              </a:rPr>
              <a:t>Positive Messwerte bedeuten, insbesondere an den Messpunkte MP1 – MP2 und MP9 – MP10, eine erhöhte Rückfederung</a:t>
            </a:r>
          </a:p>
        </p:txBody>
      </p:sp>
      <p:sp>
        <p:nvSpPr>
          <p:cNvPr id="16" name="Textfeld 15"/>
          <p:cNvSpPr txBox="1"/>
          <p:nvPr/>
        </p:nvSpPr>
        <p:spPr>
          <a:xfrm>
            <a:off x="1041400" y="4084689"/>
            <a:ext cx="7327900" cy="343827"/>
          </a:xfrm>
          <a:prstGeom prst="rect">
            <a:avLst/>
          </a:prstGeom>
          <a:noFill/>
        </p:spPr>
        <p:txBody>
          <a:bodyPr wrap="square" lIns="96661" tIns="48331" rIns="96661" bIns="48331" rtlCol="0">
            <a:spAutoFit/>
          </a:bodyPr>
          <a:lstStyle/>
          <a:p>
            <a:pPr algn="ctr"/>
            <a:r>
              <a:rPr lang="de-DE" b="0" i="1" dirty="0" smtClean="0"/>
              <a:t>Messpunkte und Orientierung der Außenkontur</a:t>
            </a:r>
            <a:endParaRPr lang="de-DE" b="0" i="1" dirty="0"/>
          </a:p>
        </p:txBody>
      </p:sp>
      <p:cxnSp>
        <p:nvCxnSpPr>
          <p:cNvPr id="4" name="Gerade Verbindung mit Pfeil 3"/>
          <p:cNvCxnSpPr/>
          <p:nvPr/>
        </p:nvCxnSpPr>
        <p:spPr>
          <a:xfrm flipH="1" flipV="1">
            <a:off x="2543175" y="2976563"/>
            <a:ext cx="4763" cy="3429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flipV="1">
            <a:off x="1462088" y="1681163"/>
            <a:ext cx="4763" cy="342900"/>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192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3" name="Grafik 2" descr="messlehre.jpg"/>
          <p:cNvPicPr>
            <a:picLocks noChangeAspect="1"/>
          </p:cNvPicPr>
          <p:nvPr/>
        </p:nvPicPr>
        <p:blipFill>
          <a:blip r:embed="rId2" cstate="print"/>
          <a:stretch>
            <a:fillRect/>
          </a:stretch>
        </p:blipFill>
        <p:spPr>
          <a:xfrm>
            <a:off x="944571" y="1696853"/>
            <a:ext cx="7599831" cy="2919461"/>
          </a:xfrm>
          <a:prstGeom prst="rect">
            <a:avLst/>
          </a:prstGeom>
        </p:spPr>
      </p:pic>
      <p:sp>
        <p:nvSpPr>
          <p:cNvPr id="4" name="Textfeld 3"/>
          <p:cNvSpPr txBox="1"/>
          <p:nvPr/>
        </p:nvSpPr>
        <p:spPr>
          <a:xfrm>
            <a:off x="0" y="4846611"/>
            <a:ext cx="9601200" cy="405383"/>
          </a:xfrm>
          <a:prstGeom prst="rect">
            <a:avLst/>
          </a:prstGeom>
          <a:noFill/>
        </p:spPr>
        <p:txBody>
          <a:bodyPr wrap="square" lIns="96661" tIns="48331" rIns="96661" bIns="48331" rtlCol="0">
            <a:spAutoFit/>
          </a:bodyPr>
          <a:lstStyle/>
          <a:p>
            <a:pPr algn="ctr"/>
            <a:r>
              <a:rPr lang="de-DE" sz="2000" b="0" dirty="0">
                <a:solidFill>
                  <a:srgbClr val="3366CC"/>
                </a:solidFill>
              </a:rPr>
              <a:t>Eingelegtes Bauteil in </a:t>
            </a:r>
            <a:r>
              <a:rPr lang="de-DE" sz="2000" b="0" dirty="0" smtClean="0">
                <a:solidFill>
                  <a:srgbClr val="3366CC"/>
                </a:solidFill>
              </a:rPr>
              <a:t>Messlehre → Einbausituation </a:t>
            </a:r>
            <a:r>
              <a:rPr lang="de-DE" sz="2000" b="0" dirty="0">
                <a:solidFill>
                  <a:srgbClr val="3366CC"/>
                </a:solidFill>
              </a:rPr>
              <a:t>soll simuliert </a:t>
            </a:r>
            <a:r>
              <a:rPr lang="de-DE" sz="2000" b="0" dirty="0" smtClean="0">
                <a:solidFill>
                  <a:srgbClr val="3366CC"/>
                </a:solidFill>
              </a:rPr>
              <a:t>werden</a:t>
            </a:r>
            <a:endParaRPr lang="de-DE" sz="2000" b="0" dirty="0">
              <a:solidFill>
                <a:srgbClr val="3366CC"/>
              </a:solidFill>
            </a:endParaRPr>
          </a:p>
        </p:txBody>
      </p:sp>
      <p:sp>
        <p:nvSpPr>
          <p:cNvPr id="5" name="Textfeld 4"/>
          <p:cNvSpPr txBox="1"/>
          <p:nvPr/>
        </p:nvSpPr>
        <p:spPr>
          <a:xfrm>
            <a:off x="0" y="1353026"/>
            <a:ext cx="9601200" cy="313050"/>
          </a:xfrm>
          <a:prstGeom prst="rect">
            <a:avLst/>
          </a:prstGeom>
          <a:noFill/>
        </p:spPr>
        <p:txBody>
          <a:bodyPr wrap="square" lIns="96661" tIns="48331" rIns="96661" bIns="48331" rtlCol="0">
            <a:spAutoFit/>
          </a:bodyPr>
          <a:lstStyle/>
          <a:p>
            <a:pPr algn="ctr"/>
            <a:r>
              <a:rPr lang="de-DE" sz="1400" b="0" i="1" dirty="0" smtClean="0"/>
              <a:t>Messlehre</a:t>
            </a:r>
            <a:endParaRPr lang="de-DE" sz="1400" b="0" i="1" dirty="0"/>
          </a:p>
        </p:txBody>
      </p:sp>
    </p:spTree>
    <p:extLst>
      <p:ext uri="{BB962C8B-B14F-4D97-AF65-F5344CB8AC3E}">
        <p14:creationId xmlns:p14="http://schemas.microsoft.com/office/powerpoint/2010/main" val="1604902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5" name="Grafik 4" descr="20131023_132921.jpg"/>
          <p:cNvPicPr>
            <a:picLocks noChangeAspect="1"/>
          </p:cNvPicPr>
          <p:nvPr/>
        </p:nvPicPr>
        <p:blipFill>
          <a:blip r:embed="rId2" cstate="print"/>
          <a:stretch>
            <a:fillRect/>
          </a:stretch>
        </p:blipFill>
        <p:spPr>
          <a:xfrm>
            <a:off x="252580" y="2434548"/>
            <a:ext cx="3175552" cy="2419468"/>
          </a:xfrm>
          <a:prstGeom prst="rect">
            <a:avLst/>
          </a:prstGeom>
          <a:ln>
            <a:solidFill>
              <a:schemeClr val="tx1"/>
            </a:solidFill>
          </a:ln>
        </p:spPr>
      </p:pic>
      <p:pic>
        <p:nvPicPr>
          <p:cNvPr id="6" name="Grafik 5" descr="messpunktevdkda3.png"/>
          <p:cNvPicPr>
            <a:picLocks noChangeAspect="1"/>
          </p:cNvPicPr>
          <p:nvPr/>
        </p:nvPicPr>
        <p:blipFill>
          <a:blip r:embed="rId3" cstate="print"/>
          <a:stretch>
            <a:fillRect/>
          </a:stretch>
        </p:blipFill>
        <p:spPr>
          <a:xfrm>
            <a:off x="3916142" y="2434816"/>
            <a:ext cx="5355548" cy="2419200"/>
          </a:xfrm>
          <a:prstGeom prst="rect">
            <a:avLst/>
          </a:prstGeom>
          <a:ln>
            <a:solidFill>
              <a:schemeClr val="tx1"/>
            </a:solidFill>
          </a:ln>
        </p:spPr>
      </p:pic>
      <p:sp>
        <p:nvSpPr>
          <p:cNvPr id="7" name="Textfeld 6"/>
          <p:cNvSpPr txBox="1"/>
          <p:nvPr/>
        </p:nvSpPr>
        <p:spPr>
          <a:xfrm>
            <a:off x="252580" y="1818849"/>
            <a:ext cx="3175552" cy="590048"/>
          </a:xfrm>
          <a:prstGeom prst="rect">
            <a:avLst/>
          </a:prstGeom>
          <a:noFill/>
        </p:spPr>
        <p:txBody>
          <a:bodyPr wrap="square" lIns="96661" tIns="48331" rIns="96661" bIns="48331" rtlCol="0">
            <a:spAutoFit/>
          </a:bodyPr>
          <a:lstStyle/>
          <a:p>
            <a:r>
              <a:rPr lang="de-DE" b="0" dirty="0" smtClean="0"/>
              <a:t>Abfahren der Messpunkte </a:t>
            </a:r>
            <a:r>
              <a:rPr lang="de-DE" b="0" i="1" dirty="0" smtClean="0"/>
              <a:t>„Kontur außen“ </a:t>
            </a:r>
            <a:r>
              <a:rPr lang="de-DE" b="0" dirty="0" smtClean="0"/>
              <a:t>mit der Messuhr</a:t>
            </a:r>
            <a:endParaRPr lang="de-DE" b="0" dirty="0"/>
          </a:p>
        </p:txBody>
      </p:sp>
      <p:sp>
        <p:nvSpPr>
          <p:cNvPr id="8" name="Textfeld 7"/>
          <p:cNvSpPr txBox="1"/>
          <p:nvPr/>
        </p:nvSpPr>
        <p:spPr>
          <a:xfrm>
            <a:off x="3916142" y="2063401"/>
            <a:ext cx="5355548" cy="343827"/>
          </a:xfrm>
          <a:prstGeom prst="rect">
            <a:avLst/>
          </a:prstGeom>
          <a:noFill/>
        </p:spPr>
        <p:txBody>
          <a:bodyPr wrap="square" lIns="96661" tIns="48331" rIns="96661" bIns="48331" rtlCol="0">
            <a:spAutoFit/>
          </a:bodyPr>
          <a:lstStyle/>
          <a:p>
            <a:r>
              <a:rPr lang="de-DE" b="0" dirty="0"/>
              <a:t>Grün markiert, Messpunkte der Außenkontur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grpSp>
        <p:nvGrpSpPr>
          <p:cNvPr id="17" name="Gruppieren 16"/>
          <p:cNvGrpSpPr/>
          <p:nvPr/>
        </p:nvGrpSpPr>
        <p:grpSpPr>
          <a:xfrm>
            <a:off x="351113" y="1129979"/>
            <a:ext cx="8175102" cy="4986728"/>
            <a:chOff x="130698" y="1320479"/>
            <a:chExt cx="8175102" cy="4986728"/>
          </a:xfrm>
        </p:grpSpPr>
        <p:sp>
          <p:nvSpPr>
            <p:cNvPr id="13" name="Rechteck 12"/>
            <p:cNvSpPr/>
            <p:nvPr/>
          </p:nvSpPr>
          <p:spPr>
            <a:xfrm>
              <a:off x="2328243" y="1320479"/>
              <a:ext cx="5977557" cy="292388"/>
            </a:xfrm>
            <a:prstGeom prst="rect">
              <a:avLst/>
            </a:prstGeom>
          </p:spPr>
          <p:txBody>
            <a:bodyPr wrap="square">
              <a:spAutoFit/>
            </a:bodyPr>
            <a:lstStyle/>
            <a:p>
              <a:r>
                <a:rPr lang="de-DE" sz="1300" b="0" i="1" dirty="0"/>
                <a:t>Messprotokoll zur Erfassung der Messergebnisse verschiedener Messbereiche</a:t>
              </a:r>
            </a:p>
          </p:txBody>
        </p:sp>
        <p:grpSp>
          <p:nvGrpSpPr>
            <p:cNvPr id="16" name="Gruppieren 15"/>
            <p:cNvGrpSpPr/>
            <p:nvPr/>
          </p:nvGrpSpPr>
          <p:grpSpPr>
            <a:xfrm>
              <a:off x="130698" y="1612867"/>
              <a:ext cx="8175102" cy="4694340"/>
              <a:chOff x="130698" y="1268848"/>
              <a:chExt cx="8175102" cy="4694340"/>
            </a:xfrm>
          </p:grpSpPr>
          <p:grpSp>
            <p:nvGrpSpPr>
              <p:cNvPr id="14" name="Gruppieren 13"/>
              <p:cNvGrpSpPr/>
              <p:nvPr/>
            </p:nvGrpSpPr>
            <p:grpSpPr>
              <a:xfrm>
                <a:off x="130698" y="1268848"/>
                <a:ext cx="8175102" cy="4694340"/>
                <a:chOff x="130698" y="1268848"/>
                <a:chExt cx="8175102" cy="4694340"/>
              </a:xfrm>
            </p:grpSpPr>
            <p:grpSp>
              <p:nvGrpSpPr>
                <p:cNvPr id="12" name="Gruppieren 11"/>
                <p:cNvGrpSpPr/>
                <p:nvPr/>
              </p:nvGrpSpPr>
              <p:grpSpPr>
                <a:xfrm>
                  <a:off x="130698" y="1268848"/>
                  <a:ext cx="8175102" cy="4694340"/>
                  <a:chOff x="130698" y="1268848"/>
                  <a:chExt cx="8175102" cy="4694340"/>
                </a:xfrm>
              </p:grpSpPr>
              <p:pic>
                <p:nvPicPr>
                  <p:cNvPr id="9" name="Grafik 8" descr="MessblattOriginal.jpg"/>
                  <p:cNvPicPr>
                    <a:picLocks noChangeAspect="1"/>
                  </p:cNvPicPr>
                  <p:nvPr/>
                </p:nvPicPr>
                <p:blipFill>
                  <a:blip r:embed="rId2" cstate="print"/>
                  <a:stretch>
                    <a:fillRect/>
                  </a:stretch>
                </p:blipFill>
                <p:spPr>
                  <a:xfrm>
                    <a:off x="2328244" y="1268848"/>
                    <a:ext cx="5977556" cy="4694340"/>
                  </a:xfrm>
                  <a:prstGeom prst="rect">
                    <a:avLst/>
                  </a:prstGeom>
                </p:spPr>
              </p:pic>
              <p:sp>
                <p:nvSpPr>
                  <p:cNvPr id="11" name="Textfeld 10"/>
                  <p:cNvSpPr txBox="1"/>
                  <p:nvPr/>
                </p:nvSpPr>
                <p:spPr>
                  <a:xfrm>
                    <a:off x="130698" y="3960037"/>
                    <a:ext cx="2053702" cy="659042"/>
                  </a:xfrm>
                  <a:prstGeom prst="rect">
                    <a:avLst/>
                  </a:prstGeom>
                  <a:noFill/>
                </p:spPr>
                <p:txBody>
                  <a:bodyPr wrap="square" lIns="96661" tIns="48331" rIns="96661" bIns="48331" rtlCol="0">
                    <a:spAutoFit/>
                  </a:bodyPr>
                  <a:lstStyle/>
                  <a:p>
                    <a:pPr algn="ctr">
                      <a:lnSpc>
                        <a:spcPct val="114000"/>
                      </a:lnSpc>
                    </a:pPr>
                    <a:r>
                      <a:rPr lang="de-DE" b="0" dirty="0" smtClean="0">
                        <a:solidFill>
                          <a:srgbClr val="3366CC"/>
                        </a:solidFill>
                      </a:rPr>
                      <a:t>Erfassungsfeld für</a:t>
                    </a:r>
                  </a:p>
                  <a:p>
                    <a:pPr algn="ctr">
                      <a:lnSpc>
                        <a:spcPct val="114000"/>
                      </a:lnSpc>
                    </a:pPr>
                    <a:r>
                      <a:rPr lang="de-DE" b="0" dirty="0" smtClean="0">
                        <a:solidFill>
                          <a:srgbClr val="3366CC"/>
                        </a:solidFill>
                      </a:rPr>
                      <a:t>Kontur außen </a:t>
                    </a:r>
                    <a:r>
                      <a:rPr lang="de-DE" b="0" i="1" dirty="0" smtClean="0">
                        <a:solidFill>
                          <a:srgbClr val="3366CC"/>
                        </a:solidFill>
                      </a:rPr>
                      <a:t>(grün)</a:t>
                    </a:r>
                    <a:endParaRPr lang="de-DE" b="0" i="1" dirty="0">
                      <a:solidFill>
                        <a:srgbClr val="3366CC"/>
                      </a:solidFill>
                    </a:endParaRPr>
                  </a:p>
                </p:txBody>
              </p:sp>
            </p:grpSp>
            <p:sp>
              <p:nvSpPr>
                <p:cNvPr id="3" name="Rechteck 2"/>
                <p:cNvSpPr/>
                <p:nvPr/>
              </p:nvSpPr>
              <p:spPr>
                <a:xfrm>
                  <a:off x="2571750" y="4037568"/>
                  <a:ext cx="1866914" cy="624919"/>
                </a:xfrm>
                <a:prstGeom prst="rect">
                  <a:avLst/>
                </a:prstGeom>
                <a:solidFill>
                  <a:srgbClr val="3366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reihandform 14"/>
              <p:cNvSpPr/>
              <p:nvPr/>
            </p:nvSpPr>
            <p:spPr>
              <a:xfrm flipH="1">
                <a:off x="130698" y="4289558"/>
                <a:ext cx="2616574" cy="176213"/>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3199455"/>
                  <a:gd name="connsiteY0" fmla="*/ 704850 h 704850"/>
                  <a:gd name="connsiteX1" fmla="*/ 704850 w 3199455"/>
                  <a:gd name="connsiteY1" fmla="*/ 0 h 704850"/>
                  <a:gd name="connsiteX2" fmla="*/ 3199455 w 3199455"/>
                  <a:gd name="connsiteY2" fmla="*/ 0 h 704850"/>
                </a:gdLst>
                <a:ahLst/>
                <a:cxnLst>
                  <a:cxn ang="0">
                    <a:pos x="connsiteX0" y="connsiteY0"/>
                  </a:cxn>
                  <a:cxn ang="0">
                    <a:pos x="connsiteX1" y="connsiteY1"/>
                  </a:cxn>
                  <a:cxn ang="0">
                    <a:pos x="connsiteX2" y="connsiteY2"/>
                  </a:cxn>
                </a:cxnLst>
                <a:rect l="l" t="t" r="r" b="b"/>
                <a:pathLst>
                  <a:path w="3199455" h="704850">
                    <a:moveTo>
                      <a:pt x="0" y="704850"/>
                    </a:moveTo>
                    <a:lnTo>
                      <a:pt x="704850" y="0"/>
                    </a:lnTo>
                    <a:lnTo>
                      <a:pt x="319945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805505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6" name="Grafik 5" descr="StandardabweichungDesMittelwerts.jpg"/>
          <p:cNvPicPr>
            <a:picLocks noChangeAspect="1"/>
          </p:cNvPicPr>
          <p:nvPr/>
        </p:nvPicPr>
        <p:blipFill>
          <a:blip r:embed="rId2" cstate="print"/>
          <a:stretch>
            <a:fillRect/>
          </a:stretch>
        </p:blipFill>
        <p:spPr>
          <a:xfrm>
            <a:off x="5666922" y="1215884"/>
            <a:ext cx="3477986" cy="871308"/>
          </a:xfrm>
          <a:prstGeom prst="rect">
            <a:avLst/>
          </a:prstGeom>
        </p:spPr>
      </p:pic>
      <p:pic>
        <p:nvPicPr>
          <p:cNvPr id="7" name="Grafik 6" descr="StandardabweichungEmpirische.jpg"/>
          <p:cNvPicPr>
            <a:picLocks noChangeAspect="1"/>
          </p:cNvPicPr>
          <p:nvPr/>
        </p:nvPicPr>
        <p:blipFill>
          <a:blip r:embed="rId3" cstate="print"/>
          <a:stretch>
            <a:fillRect/>
          </a:stretch>
        </p:blipFill>
        <p:spPr>
          <a:xfrm>
            <a:off x="137553" y="985408"/>
            <a:ext cx="2646294" cy="1044441"/>
          </a:xfrm>
          <a:prstGeom prst="rect">
            <a:avLst/>
          </a:prstGeom>
        </p:spPr>
      </p:pic>
      <p:sp>
        <p:nvSpPr>
          <p:cNvPr id="9" name="Textfeld 8"/>
          <p:cNvSpPr txBox="1"/>
          <p:nvPr/>
        </p:nvSpPr>
        <p:spPr>
          <a:xfrm>
            <a:off x="793355" y="1737387"/>
            <a:ext cx="1436560" cy="343827"/>
          </a:xfrm>
          <a:prstGeom prst="rect">
            <a:avLst/>
          </a:prstGeom>
          <a:noFill/>
        </p:spPr>
        <p:txBody>
          <a:bodyPr wrap="square" lIns="96661" tIns="48331" rIns="96661" bIns="48331" rtlCol="0">
            <a:spAutoFit/>
          </a:bodyPr>
          <a:lstStyle/>
          <a:p>
            <a:endParaRPr lang="de-DE"/>
          </a:p>
        </p:txBody>
      </p:sp>
      <p:sp>
        <p:nvSpPr>
          <p:cNvPr id="10" name="Textfeld 9"/>
          <p:cNvSpPr txBox="1"/>
          <p:nvPr/>
        </p:nvSpPr>
        <p:spPr>
          <a:xfrm>
            <a:off x="0" y="852206"/>
            <a:ext cx="3402378" cy="328295"/>
          </a:xfrm>
          <a:prstGeom prst="rect">
            <a:avLst/>
          </a:prstGeom>
          <a:noFill/>
        </p:spPr>
        <p:txBody>
          <a:bodyPr wrap="square" lIns="96661" tIns="48331" rIns="96661" bIns="48331" rtlCol="0">
            <a:spAutoFit/>
          </a:bodyPr>
          <a:lstStyle/>
          <a:p>
            <a:r>
              <a:rPr lang="de-DE" sz="1500" dirty="0" smtClean="0">
                <a:solidFill>
                  <a:srgbClr val="3366CC"/>
                </a:solidFill>
              </a:rPr>
              <a:t>Empirische Standardabweichung</a:t>
            </a:r>
            <a:endParaRPr lang="de-DE" sz="1500" dirty="0">
              <a:solidFill>
                <a:srgbClr val="3366CC"/>
              </a:solidFill>
            </a:endParaRPr>
          </a:p>
        </p:txBody>
      </p:sp>
      <p:sp>
        <p:nvSpPr>
          <p:cNvPr id="11" name="Textfeld 10"/>
          <p:cNvSpPr txBox="1"/>
          <p:nvPr/>
        </p:nvSpPr>
        <p:spPr>
          <a:xfrm>
            <a:off x="5367130" y="854419"/>
            <a:ext cx="4234070" cy="558101"/>
          </a:xfrm>
          <a:prstGeom prst="rect">
            <a:avLst/>
          </a:prstGeom>
          <a:noFill/>
        </p:spPr>
        <p:txBody>
          <a:bodyPr wrap="square" lIns="96661" tIns="48331" rIns="96661" bIns="48331" rtlCol="0">
            <a:spAutoFit/>
          </a:bodyPr>
          <a:lstStyle/>
          <a:p>
            <a:pPr algn="ctr"/>
            <a:r>
              <a:rPr lang="de-DE" sz="1500" dirty="0" smtClean="0">
                <a:solidFill>
                  <a:srgbClr val="3366CC"/>
                </a:solidFill>
              </a:rPr>
              <a:t>Standardabweichung des Mittelwerts</a:t>
            </a:r>
            <a:br>
              <a:rPr lang="de-DE" sz="1500" dirty="0" smtClean="0">
                <a:solidFill>
                  <a:srgbClr val="3366CC"/>
                </a:solidFill>
              </a:rPr>
            </a:br>
            <a:r>
              <a:rPr lang="de-DE" sz="1500" b="0" i="1" dirty="0" smtClean="0">
                <a:solidFill>
                  <a:srgbClr val="3366CC"/>
                </a:solidFill>
              </a:rPr>
              <a:t>(mit Berücksichtigung des Vertrauensbereichs)</a:t>
            </a:r>
            <a:endParaRPr lang="de-DE" sz="1500" b="0" i="1" dirty="0">
              <a:solidFill>
                <a:srgbClr val="3366CC"/>
              </a:solidFill>
            </a:endParaRPr>
          </a:p>
        </p:txBody>
      </p:sp>
      <p:cxnSp>
        <p:nvCxnSpPr>
          <p:cNvPr id="13" name="Gerade Verbindung mit Pfeil 12"/>
          <p:cNvCxnSpPr/>
          <p:nvPr/>
        </p:nvCxnSpPr>
        <p:spPr>
          <a:xfrm flipH="1" flipV="1">
            <a:off x="2019886" y="1823713"/>
            <a:ext cx="2055403" cy="863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824181" y="5394640"/>
            <a:ext cx="5590164" cy="282272"/>
          </a:xfrm>
          <a:prstGeom prst="rect">
            <a:avLst/>
          </a:prstGeom>
          <a:noFill/>
        </p:spPr>
        <p:txBody>
          <a:bodyPr wrap="square" lIns="96661" tIns="48331" rIns="96661" bIns="48331" rtlCol="0">
            <a:spAutoFit/>
          </a:bodyPr>
          <a:lstStyle/>
          <a:p>
            <a:r>
              <a:rPr lang="de-DE" sz="1200" b="0" i="1" dirty="0" smtClean="0"/>
              <a:t>Messergebnisse einer Charge (n=20Stk.) (nach spezifischer Bearbeitungsstufe) </a:t>
            </a:r>
            <a:endParaRPr lang="de-DE" sz="1200" b="0" i="1" dirty="0"/>
          </a:p>
        </p:txBody>
      </p:sp>
      <p:pic>
        <p:nvPicPr>
          <p:cNvPr id="23" name="Grafik 22" descr="F17elox.jpg"/>
          <p:cNvPicPr>
            <a:picLocks noChangeAspect="1"/>
          </p:cNvPicPr>
          <p:nvPr/>
        </p:nvPicPr>
        <p:blipFill>
          <a:blip r:embed="rId4" cstate="print"/>
          <a:stretch>
            <a:fillRect/>
          </a:stretch>
        </p:blipFill>
        <p:spPr>
          <a:xfrm>
            <a:off x="1827184" y="2678985"/>
            <a:ext cx="5587161" cy="2715655"/>
          </a:xfrm>
          <a:prstGeom prst="rect">
            <a:avLst/>
          </a:prstGeom>
        </p:spPr>
      </p:pic>
      <p:cxnSp>
        <p:nvCxnSpPr>
          <p:cNvPr id="38" name="Gerade Verbindung mit Pfeil 37"/>
          <p:cNvCxnSpPr/>
          <p:nvPr/>
        </p:nvCxnSpPr>
        <p:spPr>
          <a:xfrm flipV="1">
            <a:off x="4143022" y="1851378"/>
            <a:ext cx="1535289" cy="812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965200"/>
            <a:ext cx="9601200" cy="571501"/>
          </a:xfrm>
        </p:spPr>
        <p:txBody>
          <a:bodyPr>
            <a:normAutofit/>
          </a:bodyPr>
          <a:lstStyle/>
          <a:p>
            <a:pPr algn="ctr"/>
            <a:r>
              <a:rPr lang="de-DE" sz="2200" b="1" dirty="0" smtClean="0">
                <a:solidFill>
                  <a:srgbClr val="3366CC"/>
                </a:solidFill>
              </a:rPr>
              <a:t>Einschränkungen durch Rücksichtnahme auf die Serienfertigung</a:t>
            </a:r>
            <a:endParaRPr lang="de-DE" sz="2200" b="1" dirty="0">
              <a:solidFill>
                <a:srgbClr val="3366CC"/>
              </a:solidFill>
            </a:endParaRPr>
          </a:p>
        </p:txBody>
      </p:sp>
      <p:sp>
        <p:nvSpPr>
          <p:cNvPr id="6" name="Textfeld 5"/>
          <p:cNvSpPr txBox="1"/>
          <p:nvPr/>
        </p:nvSpPr>
        <p:spPr>
          <a:xfrm>
            <a:off x="0" y="1892301"/>
            <a:ext cx="6062133" cy="4298756"/>
          </a:xfrm>
          <a:prstGeom prst="rect">
            <a:avLst/>
          </a:prstGeom>
          <a:noFill/>
        </p:spPr>
        <p:txBody>
          <a:bodyPr wrap="square" lIns="96661" tIns="48331" rIns="96661" bIns="48331" rtlCol="0">
            <a:spAutoFit/>
          </a:bodyPr>
          <a:lstStyle/>
          <a:p>
            <a:pPr marL="342900" indent="-342900">
              <a:buFont typeface="Arial" panose="020B0604020202020204" pitchFamily="34" charset="0"/>
              <a:buChar char="•"/>
            </a:pPr>
            <a:r>
              <a:rPr lang="de-DE" sz="2100" b="0" dirty="0" smtClean="0">
                <a:solidFill>
                  <a:srgbClr val="3366CC"/>
                </a:solidFill>
              </a:rPr>
              <a:t>Streckbiegemaschine musste auf das Serienmaterial F13 eingerichtet bleiben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Bearbeitungsstufe Schleifen/Polieren wurde, aufgrund von Kapazitätsmangel,  teilweise in die Prototypenfertigung ausgelagert</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Durch Bearbeitungsfehler wurden zusätzliche Chargen einiger Festigkeitsklassen gefahren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Beim Fräsprozess musste, aus Zeitgründen, beide Seiten der doppelten Spannvorrichtung genutzt werden</a:t>
            </a:r>
          </a:p>
        </p:txBody>
      </p:sp>
      <p:sp>
        <p:nvSpPr>
          <p:cNvPr id="4" name="Pfeil nach rechts 3"/>
          <p:cNvSpPr/>
          <p:nvPr/>
        </p:nvSpPr>
        <p:spPr>
          <a:xfrm>
            <a:off x="6134785" y="3442623"/>
            <a:ext cx="1269315" cy="84489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5" name="Textfeld 4"/>
          <p:cNvSpPr txBox="1"/>
          <p:nvPr/>
        </p:nvSpPr>
        <p:spPr>
          <a:xfrm>
            <a:off x="7404100" y="3415398"/>
            <a:ext cx="2197100" cy="1205602"/>
          </a:xfrm>
          <a:prstGeom prst="rect">
            <a:avLst/>
          </a:prstGeom>
          <a:noFill/>
        </p:spPr>
        <p:txBody>
          <a:bodyPr wrap="square" lIns="96661" tIns="48331" rIns="96661" bIns="48331" rtlCol="0">
            <a:spAutoFit/>
          </a:bodyPr>
          <a:lstStyle/>
          <a:p>
            <a:r>
              <a:rPr lang="de-DE" sz="1800" dirty="0" smtClean="0">
                <a:solidFill>
                  <a:srgbClr val="3366CC"/>
                </a:solidFill>
              </a:rPr>
              <a:t>Leichte Einschränkung der Objektivität</a:t>
            </a:r>
          </a:p>
          <a:p>
            <a:endParaRPr lang="de-DE" sz="1800" dirty="0">
              <a:solidFill>
                <a:srgbClr val="3366CC"/>
              </a:solidFill>
            </a:endParaRPr>
          </a:p>
        </p:txBody>
      </p:sp>
      <p:sp>
        <p:nvSpPr>
          <p:cNvPr id="7"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Messmethode</a:t>
            </a:r>
            <a:endParaRPr lang="de-DE" b="0" kern="0" dirty="0"/>
          </a:p>
        </p:txBody>
      </p:sp>
      <p:sp>
        <p:nvSpPr>
          <p:cNvPr id="3" name="Freihandform 2"/>
          <p:cNvSpPr/>
          <p:nvPr/>
        </p:nvSpPr>
        <p:spPr>
          <a:xfrm>
            <a:off x="4673600" y="1790700"/>
            <a:ext cx="1473200" cy="4419600"/>
          </a:xfrm>
          <a:custGeom>
            <a:avLst/>
            <a:gdLst>
              <a:gd name="connsiteX0" fmla="*/ 0 w 1473200"/>
              <a:gd name="connsiteY0" fmla="*/ 0 h 4419600"/>
              <a:gd name="connsiteX1" fmla="*/ 1473200 w 1473200"/>
              <a:gd name="connsiteY1" fmla="*/ 0 h 4419600"/>
              <a:gd name="connsiteX2" fmla="*/ 1473200 w 1473200"/>
              <a:gd name="connsiteY2" fmla="*/ 4419600 h 4419600"/>
              <a:gd name="connsiteX3" fmla="*/ 139700 w 14732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473200" h="4419600">
                <a:moveTo>
                  <a:pt x="0" y="0"/>
                </a:moveTo>
                <a:lnTo>
                  <a:pt x="1473200" y="0"/>
                </a:lnTo>
                <a:lnTo>
                  <a:pt x="1473200" y="4419600"/>
                </a:lnTo>
                <a:lnTo>
                  <a:pt x="139700" y="4419600"/>
                </a:lnTo>
              </a:path>
            </a:pathLst>
          </a:cu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Visualisierung der Resultate</a:t>
            </a:r>
            <a:endParaRPr lang="de-DE" dirty="0"/>
          </a:p>
        </p:txBody>
      </p:sp>
      <p:pic>
        <p:nvPicPr>
          <p:cNvPr id="5" name="Grafik 4" descr="StreckbiegenVisNEU.jpg"/>
          <p:cNvPicPr>
            <a:picLocks noChangeAspect="1"/>
          </p:cNvPicPr>
          <p:nvPr/>
        </p:nvPicPr>
        <p:blipFill>
          <a:blip r:embed="rId2" cstate="print"/>
          <a:stretch>
            <a:fillRect/>
          </a:stretch>
        </p:blipFill>
        <p:spPr>
          <a:xfrm>
            <a:off x="177198" y="2038201"/>
            <a:ext cx="4667580" cy="3072341"/>
          </a:xfrm>
          <a:prstGeom prst="rect">
            <a:avLst/>
          </a:prstGeom>
        </p:spPr>
      </p:pic>
      <p:pic>
        <p:nvPicPr>
          <p:cNvPr id="6" name="Grafik 5" descr="StreckbieTabNEU.jpg"/>
          <p:cNvPicPr>
            <a:picLocks noChangeAspect="1"/>
          </p:cNvPicPr>
          <p:nvPr/>
        </p:nvPicPr>
        <p:blipFill>
          <a:blip r:embed="rId3" cstate="print"/>
          <a:stretch>
            <a:fillRect/>
          </a:stretch>
        </p:blipFill>
        <p:spPr>
          <a:xfrm>
            <a:off x="4989097" y="2035378"/>
            <a:ext cx="4392129" cy="3590869"/>
          </a:xfrm>
          <a:prstGeom prst="rect">
            <a:avLst/>
          </a:prstGeom>
        </p:spPr>
      </p:pic>
      <p:sp>
        <p:nvSpPr>
          <p:cNvPr id="7" name="Textfeld 6"/>
          <p:cNvSpPr txBox="1"/>
          <p:nvPr/>
        </p:nvSpPr>
        <p:spPr>
          <a:xfrm>
            <a:off x="177198" y="5111813"/>
            <a:ext cx="4609292" cy="1441500"/>
          </a:xfrm>
          <a:prstGeom prst="rect">
            <a:avLst/>
          </a:prstGeom>
          <a:noFill/>
        </p:spPr>
        <p:txBody>
          <a:bodyPr wrap="square" lIns="96661" tIns="48331" rIns="96661" bIns="48331" rtlCol="0">
            <a:spAutoFit/>
          </a:bodyPr>
          <a:lstStyle/>
          <a:p>
            <a:pPr algn="just">
              <a:lnSpc>
                <a:spcPct val="105000"/>
              </a:lnSpc>
            </a:pPr>
            <a:r>
              <a:rPr lang="de-DE" sz="1200" b="0" i="1" dirty="0"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200" b="0" i="1" dirty="0"/>
          </a:p>
        </p:txBody>
      </p:sp>
      <p:sp>
        <p:nvSpPr>
          <p:cNvPr id="10" name="Textfeld 9"/>
          <p:cNvSpPr txBox="1"/>
          <p:nvPr/>
        </p:nvSpPr>
        <p:spPr>
          <a:xfrm>
            <a:off x="0" y="867921"/>
            <a:ext cx="9601199" cy="466938"/>
          </a:xfrm>
          <a:prstGeom prst="rect">
            <a:avLst/>
          </a:prstGeom>
          <a:noFill/>
        </p:spPr>
        <p:txBody>
          <a:bodyPr wrap="square" lIns="96661" tIns="48331" rIns="96661" bIns="48331" rtlCol="0">
            <a:spAutoFit/>
          </a:bodyPr>
          <a:lstStyle/>
          <a:p>
            <a:pPr algn="ctr"/>
            <a:r>
              <a:rPr lang="de-DE" sz="2400" dirty="0" smtClean="0">
                <a:solidFill>
                  <a:srgbClr val="3366CC"/>
                </a:solidFill>
              </a:rPr>
              <a:t>Streckbiegen erster Durchgang</a:t>
            </a:r>
            <a:endParaRPr lang="de-DE" sz="2400" dirty="0">
              <a:solidFill>
                <a:srgbClr val="3366CC"/>
              </a:solidFill>
            </a:endParaRPr>
          </a:p>
        </p:txBody>
      </p:sp>
      <p:cxnSp>
        <p:nvCxnSpPr>
          <p:cNvPr id="12" name="Gerade Verbindung mit Pfeil 11"/>
          <p:cNvCxnSpPr>
            <a:stCxn id="10" idx="2"/>
          </p:cNvCxnSpPr>
          <p:nvPr/>
        </p:nvCxnSpPr>
        <p:spPr>
          <a:xfrm flipH="1">
            <a:off x="4089400" y="1334859"/>
            <a:ext cx="7112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0" idx="2"/>
          </p:cNvCxnSpPr>
          <p:nvPr/>
        </p:nvCxnSpPr>
        <p:spPr>
          <a:xfrm>
            <a:off x="4800600" y="1334859"/>
            <a:ext cx="6604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4989097" y="1714394"/>
            <a:ext cx="4392129" cy="313050"/>
          </a:xfrm>
          <a:prstGeom prst="rect">
            <a:avLst/>
          </a:prstGeom>
          <a:noFill/>
        </p:spPr>
        <p:txBody>
          <a:bodyPr wrap="square" lIns="96661" tIns="48331" rIns="96661" bIns="48331" rtlCol="0">
            <a:spAutoFit/>
          </a:bodyPr>
          <a:lstStyle/>
          <a:p>
            <a:pPr algn="ctr"/>
            <a:r>
              <a:rPr lang="de-DE" sz="1400" b="0" i="1" dirty="0" smtClean="0"/>
              <a:t>Tabellarische Messwerte (Mittelwerte)</a:t>
            </a:r>
            <a:endParaRPr lang="de-DE" sz="1400" b="0" i="1" dirty="0"/>
          </a:p>
        </p:txBody>
      </p:sp>
      <p:sp>
        <p:nvSpPr>
          <p:cNvPr id="15" name="Textfeld 14"/>
          <p:cNvSpPr txBox="1"/>
          <p:nvPr/>
        </p:nvSpPr>
        <p:spPr>
          <a:xfrm>
            <a:off x="177198" y="1714394"/>
            <a:ext cx="4609292" cy="313050"/>
          </a:xfrm>
          <a:prstGeom prst="rect">
            <a:avLst/>
          </a:prstGeom>
          <a:noFill/>
        </p:spPr>
        <p:txBody>
          <a:bodyPr wrap="square" lIns="96661" tIns="48331" rIns="96661" bIns="48331" rtlCol="0">
            <a:spAutoFit/>
          </a:bodyPr>
          <a:lstStyle/>
          <a:p>
            <a:pPr algn="ctr"/>
            <a:r>
              <a:rPr lang="de-DE" sz="1400" b="0" i="1" dirty="0" smtClean="0"/>
              <a:t>Visualisierung der Messwerte</a:t>
            </a:r>
            <a:endParaRPr lang="de-DE" sz="1400" b="0" i="1" dirty="0"/>
          </a:p>
        </p:txBody>
      </p:sp>
      <p:sp>
        <p:nvSpPr>
          <p:cNvPr id="16" name="Textfeld 15"/>
          <p:cNvSpPr txBox="1"/>
          <p:nvPr/>
        </p:nvSpPr>
        <p:spPr>
          <a:xfrm>
            <a:off x="4989097" y="3798598"/>
            <a:ext cx="4392129" cy="313050"/>
          </a:xfrm>
          <a:prstGeom prst="rect">
            <a:avLst/>
          </a:prstGeom>
          <a:noFill/>
        </p:spPr>
        <p:txBody>
          <a:bodyPr wrap="square" lIns="96661" tIns="48331" rIns="96661" bIns="48331" rtlCol="0">
            <a:spAutoFit/>
          </a:bodyPr>
          <a:lstStyle/>
          <a:p>
            <a:pPr algn="ctr"/>
            <a:r>
              <a:rPr lang="de-DE" sz="1400" b="0" i="1" dirty="0" smtClean="0"/>
              <a:t>Tabellarische Messwerte (Standardabweichung)</a:t>
            </a:r>
            <a:endParaRPr lang="de-DE" sz="1400" b="0"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DuraEloxNEU.jpg"/>
          <p:cNvPicPr>
            <a:picLocks noChangeAspect="1"/>
          </p:cNvPicPr>
          <p:nvPr/>
        </p:nvPicPr>
        <p:blipFill>
          <a:blip r:embed="rId2" cstate="print"/>
          <a:stretch>
            <a:fillRect/>
          </a:stretch>
        </p:blipFill>
        <p:spPr>
          <a:xfrm>
            <a:off x="76200" y="1636229"/>
            <a:ext cx="4634776" cy="2818556"/>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6038082" y="427484"/>
            <a:ext cx="2365664" cy="4760572"/>
          </a:xfrm>
          <a:prstGeom prst="rect">
            <a:avLst/>
          </a:prstGeom>
        </p:spPr>
      </p:pic>
      <p:sp>
        <p:nvSpPr>
          <p:cNvPr id="10" name="Textfeld 9"/>
          <p:cNvSpPr txBox="1"/>
          <p:nvPr/>
        </p:nvSpPr>
        <p:spPr>
          <a:xfrm>
            <a:off x="1" y="795541"/>
            <a:ext cx="9601200" cy="482327"/>
          </a:xfrm>
          <a:prstGeom prst="rect">
            <a:avLst/>
          </a:prstGeom>
          <a:noFill/>
        </p:spPr>
        <p:txBody>
          <a:bodyPr wrap="square" lIns="96661" tIns="48331" rIns="96661" bIns="48331" rtlCol="0">
            <a:spAutoFit/>
          </a:bodyPr>
          <a:lstStyle/>
          <a:p>
            <a:pPr algn="ctr"/>
            <a:r>
              <a:rPr lang="de-DE" sz="2500" dirty="0" smtClean="0">
                <a:solidFill>
                  <a:srgbClr val="3366CC"/>
                </a:solidFill>
              </a:rPr>
              <a:t>Offsetwerte zum Vorprozess </a:t>
            </a:r>
            <a:endParaRPr lang="de-DE" sz="2500" dirty="0">
              <a:solidFill>
                <a:srgbClr val="3366CC"/>
              </a:solidFill>
            </a:endParaRPr>
          </a:p>
        </p:txBody>
      </p:sp>
      <p:sp>
        <p:nvSpPr>
          <p:cNvPr id="11" name="Textfeld 10"/>
          <p:cNvSpPr txBox="1"/>
          <p:nvPr/>
        </p:nvSpPr>
        <p:spPr>
          <a:xfrm>
            <a:off x="2580689" y="1264357"/>
            <a:ext cx="1360951" cy="343827"/>
          </a:xfrm>
          <a:prstGeom prst="rect">
            <a:avLst/>
          </a:prstGeom>
          <a:noFill/>
        </p:spPr>
        <p:txBody>
          <a:bodyPr wrap="square" lIns="96661" tIns="48331" rIns="96661" bIns="48331" rtlCol="0">
            <a:spAutoFit/>
          </a:bodyPr>
          <a:lstStyle/>
          <a:p>
            <a:r>
              <a:rPr lang="de-DE" b="0" i="1" dirty="0" smtClean="0">
                <a:solidFill>
                  <a:srgbClr val="3366CC"/>
                </a:solidFill>
              </a:rPr>
              <a:t>Eloxieren</a:t>
            </a:r>
            <a:endParaRPr lang="de-DE" b="0" i="1" dirty="0">
              <a:solidFill>
                <a:srgbClr val="3366CC"/>
              </a:solidFill>
            </a:endParaRPr>
          </a:p>
        </p:txBody>
      </p:sp>
      <p:sp>
        <p:nvSpPr>
          <p:cNvPr id="13" name="Textfeld 12"/>
          <p:cNvSpPr txBox="1"/>
          <p:nvPr/>
        </p:nvSpPr>
        <p:spPr>
          <a:xfrm>
            <a:off x="4787176" y="1264356"/>
            <a:ext cx="2248857" cy="343827"/>
          </a:xfrm>
          <a:prstGeom prst="rect">
            <a:avLst/>
          </a:prstGeom>
          <a:noFill/>
        </p:spPr>
        <p:txBody>
          <a:bodyPr wrap="square" lIns="96661" tIns="48331" rIns="96661" bIns="48331" rtlCol="0">
            <a:spAutoFit/>
          </a:bodyPr>
          <a:lstStyle/>
          <a:p>
            <a:pPr algn="r"/>
            <a:r>
              <a:rPr lang="de-DE" b="0" i="1" dirty="0" smtClean="0">
                <a:solidFill>
                  <a:srgbClr val="3366CC"/>
                </a:solidFill>
              </a:rPr>
              <a:t>DURApro Beschichten</a:t>
            </a:r>
            <a:endParaRPr lang="de-DE" b="0" i="1" dirty="0">
              <a:solidFill>
                <a:srgbClr val="3366CC"/>
              </a:solidFill>
            </a:endParaRPr>
          </a:p>
        </p:txBody>
      </p:sp>
      <p:sp>
        <p:nvSpPr>
          <p:cNvPr id="15" name="Pfeil nach rechts 14"/>
          <p:cNvSpPr/>
          <p:nvPr/>
        </p:nvSpPr>
        <p:spPr>
          <a:xfrm>
            <a:off x="3683000" y="1245102"/>
            <a:ext cx="975306" cy="38404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cxnSp>
        <p:nvCxnSpPr>
          <p:cNvPr id="20" name="Gerade Verbindung mit Pfeil 19"/>
          <p:cNvCxnSpPr/>
          <p:nvPr/>
        </p:nvCxnSpPr>
        <p:spPr>
          <a:xfrm flipH="1">
            <a:off x="6393570" y="6013151"/>
            <a:ext cx="907301" cy="0"/>
          </a:xfrm>
          <a:prstGeom prst="straightConnector1">
            <a:avLst/>
          </a:prstGeom>
          <a:ln w="19050">
            <a:solidFill>
              <a:srgbClr val="3366CC"/>
            </a:solidFill>
            <a:tailEnd type="arrow"/>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Materialverzug zur vorherigen </a:t>
            </a:r>
            <a:r>
              <a:rPr lang="de-DE" b="0" kern="0" dirty="0" smtClean="0"/>
              <a:t>Bearbeitungsstufe</a:t>
            </a:r>
            <a:endParaRPr lang="de-DE" b="0" kern="0" dirty="0"/>
          </a:p>
        </p:txBody>
      </p:sp>
      <p:sp>
        <p:nvSpPr>
          <p:cNvPr id="23" name="Textfeld 22"/>
          <p:cNvSpPr txBox="1"/>
          <p:nvPr/>
        </p:nvSpPr>
        <p:spPr>
          <a:xfrm>
            <a:off x="7300871" y="5815837"/>
            <a:ext cx="2248857" cy="343827"/>
          </a:xfrm>
          <a:prstGeom prst="rect">
            <a:avLst/>
          </a:prstGeom>
          <a:noFill/>
        </p:spPr>
        <p:txBody>
          <a:bodyPr wrap="square" lIns="96661" tIns="48331" rIns="96661" bIns="48331" rtlCol="0">
            <a:spAutoFit/>
          </a:bodyPr>
          <a:lstStyle/>
          <a:p>
            <a:r>
              <a:rPr lang="de-DE" smtClean="0">
                <a:solidFill>
                  <a:srgbClr val="3366CC"/>
                </a:solidFill>
              </a:rPr>
              <a:t>Konventionen</a:t>
            </a:r>
            <a:endParaRPr lang="de-DE" dirty="0">
              <a:solidFill>
                <a:srgbClr val="3366CC"/>
              </a:solidFill>
            </a:endParaRPr>
          </a:p>
        </p:txBody>
      </p:sp>
      <p:grpSp>
        <p:nvGrpSpPr>
          <p:cNvPr id="24" name="Gruppieren 23"/>
          <p:cNvGrpSpPr/>
          <p:nvPr/>
        </p:nvGrpSpPr>
        <p:grpSpPr>
          <a:xfrm>
            <a:off x="2074718" y="4391287"/>
            <a:ext cx="5053254" cy="2102863"/>
            <a:chOff x="5096983" y="5201991"/>
            <a:chExt cx="3897794" cy="1291450"/>
          </a:xfrm>
        </p:grpSpPr>
        <p:grpSp>
          <p:nvGrpSpPr>
            <p:cNvPr id="25" name="Gruppieren 24"/>
            <p:cNvGrpSpPr/>
            <p:nvPr/>
          </p:nvGrpSpPr>
          <p:grpSpPr>
            <a:xfrm>
              <a:off x="5096984" y="5338509"/>
              <a:ext cx="3897793" cy="1154932"/>
              <a:chOff x="1887053" y="144694"/>
              <a:chExt cx="2729826" cy="445293"/>
            </a:xfrm>
            <a:solidFill>
              <a:srgbClr val="3366CC">
                <a:alpha val="20000"/>
              </a:srgbClr>
            </a:solidFill>
          </p:grpSpPr>
          <p:sp>
            <p:nvSpPr>
              <p:cNvPr id="27" name="Abgerundetes Rechteck 26"/>
              <p:cNvSpPr/>
              <p:nvPr/>
            </p:nvSpPr>
            <p:spPr>
              <a:xfrm>
                <a:off x="2113386" y="354538"/>
                <a:ext cx="2085649" cy="235449"/>
              </a:xfrm>
              <a:prstGeom prst="roundRect">
                <a:avLst>
                  <a:gd name="adj" fmla="val 10000"/>
                </a:avLst>
              </a:prstGeom>
              <a:grpFill/>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Abgerundetes Rechteck 4"/>
              <p:cNvSpPr/>
              <p:nvPr/>
            </p:nvSpPr>
            <p:spPr>
              <a:xfrm>
                <a:off x="1887053" y="144694"/>
                <a:ext cx="2729826" cy="44331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285750" lvl="0" indent="-285750">
                  <a:buFont typeface="Arial" panose="020B0604020202020204" pitchFamily="34" charset="0"/>
                  <a:buChar char="•"/>
                </a:pPr>
                <a:r>
                  <a:rPr lang="de-DE" sz="1400" dirty="0" smtClean="0"/>
                  <a:t>F18</a:t>
                </a:r>
                <a:r>
                  <a:rPr lang="de-DE" sz="1400" b="0" dirty="0" smtClean="0"/>
                  <a:t>: geringster Verzug</a:t>
                </a:r>
              </a:p>
              <a:p>
                <a:pPr lvl="0"/>
                <a:endParaRPr lang="de-DE" sz="400" dirty="0" smtClean="0"/>
              </a:p>
              <a:p>
                <a:pPr marL="285750" lvl="0" indent="-285750">
                  <a:buFont typeface="Arial" panose="020B0604020202020204" pitchFamily="34" charset="0"/>
                  <a:buChar char="•"/>
                </a:pPr>
                <a:r>
                  <a:rPr lang="de-DE" sz="1400" dirty="0" smtClean="0"/>
                  <a:t>F13</a:t>
                </a:r>
                <a:r>
                  <a:rPr lang="de-DE" sz="1400" b="0" dirty="0" smtClean="0"/>
                  <a:t>: bei MP1 und MP10 größter Verzug zum Vorprozess</a:t>
                </a:r>
              </a:p>
              <a:p>
                <a:pPr lvl="0"/>
                <a:endParaRPr lang="de-DE" sz="400" b="0" dirty="0" smtClean="0"/>
              </a:p>
              <a:p>
                <a:pPr marL="285750" lvl="0" indent="-285750">
                  <a:buFont typeface="Arial" panose="020B0604020202020204" pitchFamily="34" charset="0"/>
                  <a:buChar char="•"/>
                </a:pPr>
                <a:r>
                  <a:rPr lang="de-DE" sz="1400" b="0" dirty="0" smtClean="0"/>
                  <a:t>Differenz der Standardabweichung zum Vorprozess:</a:t>
                </a:r>
              </a:p>
              <a:p>
                <a:pPr lvl="0"/>
                <a:endParaRPr lang="de-DE" sz="400" b="0" dirty="0" smtClean="0"/>
              </a:p>
              <a:p>
                <a:pPr marL="736600" lvl="1" indent="-285750">
                  <a:buFont typeface="Arial" panose="020B0604020202020204" pitchFamily="34" charset="0"/>
                  <a:buChar char="•"/>
                </a:pPr>
                <a:r>
                  <a:rPr lang="de-DE" sz="1400" b="0" dirty="0"/>
                  <a:t>Vertikaler Balken oberhalb Messpunkt zeigt Vergrößerung der </a:t>
                </a:r>
                <a:r>
                  <a:rPr lang="de-DE" sz="1400" b="0" dirty="0" smtClean="0"/>
                  <a:t>Prozessschwankung</a:t>
                </a:r>
              </a:p>
              <a:p>
                <a:pPr lvl="1" indent="0"/>
                <a:endParaRPr lang="de-DE" sz="400" b="0" dirty="0"/>
              </a:p>
              <a:p>
                <a:pPr marL="736600" lvl="1" indent="-285750">
                  <a:buFont typeface="Arial" panose="020B0604020202020204" pitchFamily="34" charset="0"/>
                  <a:buChar char="•"/>
                </a:pPr>
                <a:r>
                  <a:rPr lang="de-DE" sz="1400" b="0" dirty="0"/>
                  <a:t>Vertikaler Balken unterhalt Messpunkt zeigt Verkleinerung der Prozessschwankung</a:t>
                </a:r>
              </a:p>
            </p:txBody>
          </p:sp>
        </p:grpSp>
        <p:sp>
          <p:nvSpPr>
            <p:cNvPr id="26" name="Textfeld 25"/>
            <p:cNvSpPr txBox="1"/>
            <p:nvPr/>
          </p:nvSpPr>
          <p:spPr>
            <a:xfrm>
              <a:off x="5096983" y="5201991"/>
              <a:ext cx="2248857" cy="192256"/>
            </a:xfrm>
            <a:prstGeom prst="rect">
              <a:avLst/>
            </a:prstGeom>
            <a:noFill/>
          </p:spPr>
          <p:txBody>
            <a:bodyPr wrap="square" lIns="96661" tIns="48331" rIns="96661" bIns="48331" rtlCol="0" anchor="ctr">
              <a:spAutoFit/>
            </a:bodyPr>
            <a:lstStyle/>
            <a:p>
              <a:r>
                <a:rPr lang="de-DE" sz="1400" dirty="0" smtClean="0">
                  <a:solidFill>
                    <a:srgbClr val="3366CC"/>
                  </a:solidFill>
                </a:rPr>
                <a:t>Resultat:</a:t>
              </a:r>
              <a:endParaRPr lang="de-DE" sz="1400" dirty="0">
                <a:solidFill>
                  <a:srgbClr val="3366CC"/>
                </a:solidFill>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Thema der Bachelorarbeit</a:t>
            </a:r>
          </a:p>
        </p:txBody>
      </p:sp>
      <p:sp>
        <p:nvSpPr>
          <p:cNvPr id="7" name="Titel 1"/>
          <p:cNvSpPr txBox="1">
            <a:spLocks/>
          </p:cNvSpPr>
          <p:nvPr/>
        </p:nvSpPr>
        <p:spPr bwMode="auto">
          <a:xfrm>
            <a:off x="1103086" y="841829"/>
            <a:ext cx="7395028" cy="5704113"/>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p>
            <a:pPr marL="0" marR="0" lvl="0" indent="0" algn="ctr" defTabSz="960438" rtl="0" eaLnBrk="0" fontAlgn="base" latinLnBrk="0" hangingPunct="0">
              <a:lnSpc>
                <a:spcPct val="150000"/>
              </a:lnSpc>
              <a:spcBef>
                <a:spcPct val="0"/>
              </a:spcBef>
              <a:spcAft>
                <a:spcPct val="0"/>
              </a:spcAft>
              <a:buClrTx/>
              <a:buSzTx/>
              <a:buFontTx/>
              <a:buNone/>
              <a:tabLst/>
              <a:defRPr/>
            </a:pPr>
            <a:r>
              <a:rPr kumimoji="0" lang="de-DE" sz="2400" b="1" u="none" strike="noStrike" kern="0" cap="none" spc="0" normalizeH="0" baseline="0" noProof="0" dirty="0" smtClean="0">
                <a:ln>
                  <a:noFill/>
                </a:ln>
                <a:solidFill>
                  <a:srgbClr val="0070C0"/>
                </a:solidFill>
                <a:effectLst/>
                <a:uLnTx/>
                <a:uFillTx/>
                <a:latin typeface="Arial"/>
                <a:ea typeface="+mj-ea"/>
                <a:cs typeface="Arial"/>
              </a:rPr>
              <a:t>Einfluss des Ausgangs- und Werkzeugmaterials auf Umformprozesse zur Herstellung von Verzierungselementen in der Automobilbranche</a:t>
            </a:r>
            <a:r>
              <a:rPr kumimoji="0" lang="de-DE" sz="2400" b="0" i="0" u="none" strike="noStrike" kern="0" cap="none" spc="0" normalizeH="0" baseline="0" noProof="0" dirty="0" smtClean="0">
                <a:ln>
                  <a:noFill/>
                </a:ln>
                <a:solidFill>
                  <a:srgbClr val="595959"/>
                </a:solidFill>
                <a:effectLst/>
                <a:uLnTx/>
                <a:uFillTx/>
                <a:latin typeface="Arial"/>
                <a:ea typeface="+mj-ea"/>
                <a:cs typeface="Arial"/>
              </a:rPr>
              <a:t/>
            </a:r>
            <a:br>
              <a:rPr kumimoji="0" lang="de-DE" sz="2400" b="0" i="0" u="none" strike="noStrike" kern="0" cap="none" spc="0" normalizeH="0" baseline="0" noProof="0" dirty="0" smtClean="0">
                <a:ln>
                  <a:noFill/>
                </a:ln>
                <a:solidFill>
                  <a:srgbClr val="595959"/>
                </a:solidFill>
                <a:effectLst/>
                <a:uLnTx/>
                <a:uFillTx/>
                <a:latin typeface="Arial"/>
                <a:ea typeface="+mj-ea"/>
                <a:cs typeface="Arial"/>
              </a:rPr>
            </a:br>
            <a:endParaRPr kumimoji="0" lang="de-DE" sz="2400" b="0" i="0" u="none" strike="noStrike" kern="0" cap="none" spc="0" normalizeH="0" baseline="0" noProof="0" dirty="0">
              <a:ln>
                <a:noFill/>
              </a:ln>
              <a:solidFill>
                <a:srgbClr val="595959"/>
              </a:solidFill>
              <a:effectLst/>
              <a:uLnTx/>
              <a:uFillTx/>
              <a:latin typeface="Arial"/>
              <a:ea typeface="+mj-ea"/>
              <a:cs typeface="Arial"/>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06400" y="1199727"/>
            <a:ext cx="9194799" cy="1574933"/>
          </a:xfrm>
          <a:prstGeom prst="rect">
            <a:avLst/>
          </a:prstGeom>
          <a:noFill/>
        </p:spPr>
        <p:txBody>
          <a:bodyPr wrap="square" lIns="96661" tIns="48331" rIns="96661" bIns="48331" rtlCol="0">
            <a:spAutoFit/>
          </a:bodyPr>
          <a:lstStyle/>
          <a:p>
            <a:r>
              <a:rPr lang="de-DE" dirty="0" smtClean="0">
                <a:solidFill>
                  <a:srgbClr val="0070C0"/>
                </a:solidFill>
              </a:rPr>
              <a:t>F17</a:t>
            </a:r>
            <a:r>
              <a:rPr lang="de-DE" b="0" dirty="0" smtClean="0">
                <a:solidFill>
                  <a:srgbClr val="0070C0"/>
                </a:solidFill>
              </a:rPr>
              <a:t> und </a:t>
            </a:r>
            <a:r>
              <a:rPr lang="de-DE" dirty="0" err="1" smtClean="0">
                <a:solidFill>
                  <a:srgbClr val="0070C0"/>
                </a:solidFill>
              </a:rPr>
              <a:t>Fxx</a:t>
            </a:r>
            <a:r>
              <a:rPr lang="de-DE" b="0" dirty="0" smtClean="0">
                <a:solidFill>
                  <a:srgbClr val="0070C0"/>
                </a:solidFill>
              </a:rPr>
              <a:t> für die Serienfertigung am besten geeignet.</a:t>
            </a:r>
          </a:p>
          <a:p>
            <a:r>
              <a:rPr lang="de-DE" b="0" dirty="0" smtClean="0">
                <a:solidFill>
                  <a:srgbClr val="0070C0"/>
                </a:solidFill>
              </a:rPr>
              <a:t>Möglicherweise durch </a:t>
            </a:r>
            <a:r>
              <a:rPr lang="de-DE" dirty="0" err="1" smtClean="0">
                <a:solidFill>
                  <a:srgbClr val="0070C0"/>
                </a:solidFill>
              </a:rPr>
              <a:t>Fxx</a:t>
            </a:r>
            <a:r>
              <a:rPr lang="de-DE" b="0" dirty="0" smtClean="0">
                <a:solidFill>
                  <a:srgbClr val="0070C0"/>
                </a:solidFill>
              </a:rPr>
              <a:t> homogenere Resultate in der Serie. Langzeitstudie hier erforderlich.</a:t>
            </a:r>
          </a:p>
          <a:p>
            <a:endParaRPr lang="de-DE" b="0" dirty="0" smtClean="0">
              <a:solidFill>
                <a:srgbClr val="0070C0"/>
              </a:solidFill>
            </a:endParaRPr>
          </a:p>
          <a:p>
            <a:r>
              <a:rPr lang="de-DE" b="0" dirty="0" smtClean="0">
                <a:solidFill>
                  <a:srgbClr val="0070C0"/>
                </a:solidFill>
              </a:rPr>
              <a:t>Bestelltext für das Vormaterial ist genauer zu präzisieren</a:t>
            </a:r>
          </a:p>
          <a:p>
            <a:endParaRPr lang="de-DE" b="0" dirty="0" smtClean="0">
              <a:solidFill>
                <a:srgbClr val="0070C0"/>
              </a:solidFill>
            </a:endParaRPr>
          </a:p>
          <a:p>
            <a:endParaRPr lang="de-DE" b="0" dirty="0">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95249" y="2428664"/>
            <a:ext cx="6264005" cy="2209377"/>
          </a:xfrm>
          <a:prstGeom prst="rect">
            <a:avLst/>
          </a:prstGeom>
        </p:spPr>
      </p:pic>
      <p:sp>
        <p:nvSpPr>
          <p:cNvPr id="12" name="Pfeil nach links 11"/>
          <p:cNvSpPr/>
          <p:nvPr/>
        </p:nvSpPr>
        <p:spPr>
          <a:xfrm>
            <a:off x="4346949" y="4195260"/>
            <a:ext cx="858464" cy="153617"/>
          </a:xfrm>
          <a:prstGeom prst="leftArrow">
            <a:avLst>
              <a:gd name="adj1" fmla="val 50000"/>
              <a:gd name="adj2" fmla="val 87203"/>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3" name="Abgerundetes Rechteck 12"/>
          <p:cNvSpPr/>
          <p:nvPr/>
        </p:nvSpPr>
        <p:spPr>
          <a:xfrm>
            <a:off x="2047875" y="4118451"/>
            <a:ext cx="2223465" cy="384043"/>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4" name="Textfeld 13"/>
          <p:cNvSpPr txBox="1"/>
          <p:nvPr/>
        </p:nvSpPr>
        <p:spPr>
          <a:xfrm>
            <a:off x="5267325" y="3964834"/>
            <a:ext cx="2991929" cy="559271"/>
          </a:xfrm>
          <a:prstGeom prst="rect">
            <a:avLst/>
          </a:prstGeom>
          <a:noFill/>
        </p:spPr>
        <p:txBody>
          <a:bodyPr wrap="square" lIns="96661" tIns="48331" rIns="96661" bIns="48331" rtlCol="0">
            <a:spAutoFit/>
          </a:bodyPr>
          <a:lstStyle/>
          <a:p>
            <a:r>
              <a:rPr lang="de-DE" sz="1500" b="0" i="1" dirty="0" smtClean="0">
                <a:solidFill>
                  <a:srgbClr val="0070C0"/>
                </a:solidFill>
              </a:rPr>
              <a:t>Obergrenzen fordern</a:t>
            </a:r>
          </a:p>
          <a:p>
            <a:r>
              <a:rPr lang="de-DE" sz="1500" b="0" i="1" dirty="0" smtClean="0">
                <a:solidFill>
                  <a:srgbClr val="0070C0"/>
                </a:solidFill>
              </a:rPr>
              <a:t>z.B. (</a:t>
            </a:r>
            <a:r>
              <a:rPr lang="de-DE" sz="1500" b="0" i="1" smtClean="0">
                <a:solidFill>
                  <a:srgbClr val="0070C0"/>
                </a:solidFill>
              </a:rPr>
              <a:t>120 &lt; </a:t>
            </a:r>
            <a:r>
              <a:rPr lang="de-DE" sz="1500" b="0" i="1" err="1" smtClean="0">
                <a:solidFill>
                  <a:srgbClr val="0070C0"/>
                </a:solidFill>
              </a:rPr>
              <a:t>R</a:t>
            </a:r>
            <a:r>
              <a:rPr lang="de-DE" sz="1200" b="0" i="1" err="1" smtClean="0">
                <a:solidFill>
                  <a:srgbClr val="0070C0"/>
                </a:solidFill>
              </a:rPr>
              <a:t>m</a:t>
            </a:r>
            <a:r>
              <a:rPr lang="de-DE" sz="1500" b="0" i="1" smtClean="0">
                <a:solidFill>
                  <a:srgbClr val="0070C0"/>
                </a:solidFill>
              </a:rPr>
              <a:t> </a:t>
            </a:r>
            <a:r>
              <a:rPr lang="de-DE" sz="1500" b="0" i="1">
                <a:solidFill>
                  <a:srgbClr val="0070C0"/>
                </a:solidFill>
              </a:rPr>
              <a:t>&gt;</a:t>
            </a:r>
            <a:r>
              <a:rPr lang="de-DE" sz="1500" b="0" i="1" smtClean="0">
                <a:solidFill>
                  <a:srgbClr val="0070C0"/>
                </a:solidFill>
              </a:rPr>
              <a:t>140</a:t>
            </a:r>
            <a:r>
              <a:rPr lang="de-DE" sz="1500" b="0" i="1" dirty="0" smtClean="0">
                <a:solidFill>
                  <a:srgbClr val="0070C0"/>
                </a:solidFill>
              </a:rPr>
              <a:t>) N/mm²</a:t>
            </a:r>
            <a:endParaRPr lang="de-DE" sz="1500" b="0" i="1" dirty="0">
              <a:solidFill>
                <a:srgbClr val="0070C0"/>
              </a:solidFill>
            </a:endParaRPr>
          </a:p>
        </p:txBody>
      </p:sp>
      <p:sp>
        <p:nvSpPr>
          <p:cNvPr id="15" name="Textfeld 14"/>
          <p:cNvSpPr txBox="1"/>
          <p:nvPr/>
        </p:nvSpPr>
        <p:spPr>
          <a:xfrm>
            <a:off x="406399" y="4924028"/>
            <a:ext cx="9194799" cy="1267157"/>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Streckbiegen als erste Prozessstufe besondere Aufmerksamkeit zukommen lassen.</a:t>
            </a:r>
            <a:br>
              <a:rPr lang="de-DE" b="0" dirty="0" smtClean="0">
                <a:solidFill>
                  <a:srgbClr val="0070C0"/>
                </a:solidFill>
              </a:rPr>
            </a:br>
            <a:r>
              <a:rPr lang="de-DE" b="0" dirty="0" smtClean="0">
                <a:solidFill>
                  <a:srgbClr val="0070C0"/>
                </a:solidFill>
              </a:rPr>
              <a:t>Dort in einem Vorlauf darauf achten, perfekte Symmetrie zu erzielen </a:t>
            </a:r>
            <a:r>
              <a:rPr lang="de-DE" b="0" i="1" dirty="0" smtClean="0">
                <a:solidFill>
                  <a:srgbClr val="0070C0"/>
                </a:solidFill>
              </a:rPr>
              <a:t>(durch Justierung der erforderlichen Parameter)</a:t>
            </a:r>
            <a:r>
              <a:rPr lang="de-DE" b="0" dirty="0" smtClean="0">
                <a:solidFill>
                  <a:srgbClr val="0070C0"/>
                </a:solidFill>
              </a:rPr>
              <a:t>. </a:t>
            </a:r>
          </a:p>
          <a:p>
            <a:pPr marL="285750" indent="-285750">
              <a:buFont typeface="Arial" panose="020B0604020202020204" pitchFamily="34" charset="0"/>
              <a:buChar char="•"/>
            </a:pPr>
            <a:endParaRPr lang="de-DE" sz="1100"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Bei allen Prozessstufen eine „Erststückfreigabe“ durchführen (QM-Beauftragter)</a:t>
            </a:r>
            <a:endParaRPr lang="de-DE" b="0" dirty="0">
              <a:solidFill>
                <a:srgbClr val="0070C0"/>
              </a:solidFill>
            </a:endParaRPr>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Erste Erkenntnisse</a:t>
            </a:r>
            <a:endParaRPr lang="de-DE"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Kröpfen</a:t>
            </a:r>
          </a:p>
        </p:txBody>
      </p:sp>
      <p:grpSp>
        <p:nvGrpSpPr>
          <p:cNvPr id="13" name="Gruppieren 12"/>
          <p:cNvGrpSpPr/>
          <p:nvPr/>
        </p:nvGrpSpPr>
        <p:grpSpPr>
          <a:xfrm>
            <a:off x="1011246" y="1383074"/>
            <a:ext cx="7574062" cy="4786368"/>
            <a:chOff x="961652" y="1412570"/>
            <a:chExt cx="7574062" cy="4786368"/>
          </a:xfrm>
        </p:grpSpPr>
        <p:sp>
          <p:nvSpPr>
            <p:cNvPr id="10" name="Inhaltsplatzhalter 2"/>
            <p:cNvSpPr txBox="1">
              <a:spLocks/>
            </p:cNvSpPr>
            <p:nvPr/>
          </p:nvSpPr>
          <p:spPr>
            <a:xfrm>
              <a:off x="961652" y="1412570"/>
              <a:ext cx="7302276"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Kröpfen</a:t>
              </a:r>
              <a:endParaRPr lang="de-DE" sz="2000" kern="0" dirty="0" smtClean="0"/>
            </a:p>
          </p:txBody>
        </p:sp>
        <p:grpSp>
          <p:nvGrpSpPr>
            <p:cNvPr id="33" name="Gruppieren 32"/>
            <p:cNvGrpSpPr/>
            <p:nvPr/>
          </p:nvGrpSpPr>
          <p:grpSpPr>
            <a:xfrm>
              <a:off x="961652" y="1924817"/>
              <a:ext cx="7574062" cy="4274121"/>
              <a:chOff x="4088137" y="2044621"/>
              <a:chExt cx="5400184" cy="3047379"/>
            </a:xfrm>
          </p:grpSpPr>
          <p:pic>
            <p:nvPicPr>
              <p:cNvPr id="34" name="Grafik 33" descr="krpfgesamt.png"/>
              <p:cNvPicPr>
                <a:picLocks noChangeAspect="1"/>
              </p:cNvPicPr>
              <p:nvPr/>
            </p:nvPicPr>
            <p:blipFill>
              <a:blip r:embed="rId2" cstate="print"/>
              <a:stretch>
                <a:fillRect/>
              </a:stretch>
            </p:blipFill>
            <p:spPr>
              <a:xfrm>
                <a:off x="4088137" y="2582280"/>
                <a:ext cx="5206405" cy="1997022"/>
              </a:xfrm>
              <a:prstGeom prst="rect">
                <a:avLst/>
              </a:prstGeom>
            </p:spPr>
          </p:pic>
          <p:grpSp>
            <p:nvGrpSpPr>
              <p:cNvPr id="35" name="Gruppieren 34"/>
              <p:cNvGrpSpPr/>
              <p:nvPr/>
            </p:nvGrpSpPr>
            <p:grpSpPr>
              <a:xfrm>
                <a:off x="5178642" y="2044621"/>
                <a:ext cx="4309679" cy="3047379"/>
                <a:chOff x="5178642" y="2044621"/>
                <a:chExt cx="4309679" cy="3047379"/>
              </a:xfrm>
            </p:grpSpPr>
            <p:cxnSp>
              <p:nvCxnSpPr>
                <p:cNvPr id="36" name="Gerade Verbindung mit Pfeil 35"/>
                <p:cNvCxnSpPr/>
                <p:nvPr/>
              </p:nvCxnSpPr>
              <p:spPr>
                <a:xfrm flipH="1">
                  <a:off x="5405467" y="2428664"/>
                  <a:ext cx="75608" cy="7680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feld 36"/>
                <p:cNvSpPr txBox="1"/>
                <p:nvPr/>
              </p:nvSpPr>
              <p:spPr>
                <a:xfrm>
                  <a:off x="5178642" y="2198238"/>
                  <a:ext cx="1360951" cy="282272"/>
                </a:xfrm>
                <a:prstGeom prst="rect">
                  <a:avLst/>
                </a:prstGeom>
                <a:noFill/>
              </p:spPr>
              <p:txBody>
                <a:bodyPr wrap="square" lIns="96661" tIns="48331" rIns="96661" bIns="48331" rtlCol="0">
                  <a:spAutoFit/>
                </a:bodyPr>
                <a:lstStyle/>
                <a:p>
                  <a:r>
                    <a:rPr lang="de-DE" sz="1200" i="1" dirty="0" smtClean="0"/>
                    <a:t>Werkstück</a:t>
                  </a:r>
                  <a:endParaRPr lang="de-DE" sz="1200" i="1" dirty="0"/>
                </a:p>
              </p:txBody>
            </p:sp>
            <p:cxnSp>
              <p:nvCxnSpPr>
                <p:cNvPr id="38" name="Gerade Verbindung mit Pfeil 37"/>
                <p:cNvCxnSpPr/>
                <p:nvPr/>
              </p:nvCxnSpPr>
              <p:spPr>
                <a:xfrm flipH="1">
                  <a:off x="6161551" y="2428664"/>
                  <a:ext cx="75608" cy="3072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6092770" y="2198238"/>
                  <a:ext cx="1965818" cy="282272"/>
                </a:xfrm>
                <a:prstGeom prst="rect">
                  <a:avLst/>
                </a:prstGeom>
                <a:noFill/>
              </p:spPr>
              <p:txBody>
                <a:bodyPr wrap="square" lIns="96661" tIns="48331" rIns="96661" bIns="48331" rtlCol="0">
                  <a:spAutoFit/>
                </a:bodyPr>
                <a:lstStyle/>
                <a:p>
                  <a:r>
                    <a:rPr lang="de-DE" sz="1200" i="1" smtClean="0"/>
                    <a:t>Ziehstempel</a:t>
                  </a:r>
                  <a:endParaRPr lang="de-DE" sz="1200" i="1"/>
                </a:p>
              </p:txBody>
            </p:sp>
            <p:cxnSp>
              <p:nvCxnSpPr>
                <p:cNvPr id="40" name="Gerade Verbindung mit Pfeil 39"/>
                <p:cNvCxnSpPr/>
                <p:nvPr/>
              </p:nvCxnSpPr>
              <p:spPr>
                <a:xfrm>
                  <a:off x="8429803" y="2275046"/>
                  <a:ext cx="0" cy="384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a:xfrm>
                  <a:off x="7824936" y="2044621"/>
                  <a:ext cx="1587776" cy="282272"/>
                </a:xfrm>
                <a:prstGeom prst="rect">
                  <a:avLst/>
                </a:prstGeom>
                <a:noFill/>
              </p:spPr>
              <p:txBody>
                <a:bodyPr wrap="square" lIns="96661" tIns="48331" rIns="96661" bIns="48331" rtlCol="0">
                  <a:spAutoFit/>
                </a:bodyPr>
                <a:lstStyle/>
                <a:p>
                  <a:r>
                    <a:rPr lang="de-DE" sz="1200" i="1" smtClean="0"/>
                    <a:t>Niederhalter</a:t>
                  </a:r>
                  <a:endParaRPr lang="de-DE" sz="1200" i="1"/>
                </a:p>
              </p:txBody>
            </p:sp>
            <p:cxnSp>
              <p:nvCxnSpPr>
                <p:cNvPr id="42" name="Gerade Verbindung mit Pfeil 41"/>
                <p:cNvCxnSpPr/>
                <p:nvPr/>
              </p:nvCxnSpPr>
              <p:spPr>
                <a:xfrm flipH="1" flipV="1">
                  <a:off x="8581020" y="4425685"/>
                  <a:ext cx="75608" cy="460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feld 42"/>
                <p:cNvSpPr txBox="1"/>
                <p:nvPr/>
              </p:nvSpPr>
              <p:spPr>
                <a:xfrm>
                  <a:off x="8202978" y="4809728"/>
                  <a:ext cx="1285343" cy="282272"/>
                </a:xfrm>
                <a:prstGeom prst="rect">
                  <a:avLst/>
                </a:prstGeom>
                <a:noFill/>
              </p:spPr>
              <p:txBody>
                <a:bodyPr wrap="square" lIns="96661" tIns="48331" rIns="96661" bIns="48331" rtlCol="0">
                  <a:spAutoFit/>
                </a:bodyPr>
                <a:lstStyle/>
                <a:p>
                  <a:r>
                    <a:rPr lang="de-DE" sz="1200" i="1" dirty="0" smtClean="0"/>
                    <a:t>Kröpfstein</a:t>
                  </a:r>
                  <a:endParaRPr lang="de-DE" sz="1200" i="1" dirty="0"/>
                </a:p>
              </p:txBody>
            </p:sp>
          </p:grpSp>
        </p:grpSp>
      </p:grpSp>
    </p:spTree>
    <p:extLst>
      <p:ext uri="{BB962C8B-B14F-4D97-AF65-F5344CB8AC3E}">
        <p14:creationId xmlns:p14="http://schemas.microsoft.com/office/powerpoint/2010/main" val="3894396622"/>
      </p:ext>
    </p:extLst>
  </p:cSld>
  <p:clrMapOvr>
    <a:masterClrMapping/>
  </p:clrMapOvr>
  <p:transition>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3" name="Gruppieren 2"/>
          <p:cNvGrpSpPr/>
          <p:nvPr/>
        </p:nvGrpSpPr>
        <p:grpSpPr>
          <a:xfrm>
            <a:off x="194151" y="1221480"/>
            <a:ext cx="3463449" cy="4832243"/>
            <a:chOff x="194151" y="1221480"/>
            <a:chExt cx="3463449" cy="4832243"/>
          </a:xfrm>
        </p:grpSpPr>
        <p:sp>
          <p:nvSpPr>
            <p:cNvPr id="15" name="Textfeld 14"/>
            <p:cNvSpPr txBox="1"/>
            <p:nvPr/>
          </p:nvSpPr>
          <p:spPr>
            <a:xfrm>
              <a:off x="194151" y="1221480"/>
              <a:ext cx="3463449" cy="313050"/>
            </a:xfrm>
            <a:prstGeom prst="rect">
              <a:avLst/>
            </a:prstGeom>
            <a:noFill/>
          </p:spPr>
          <p:txBody>
            <a:bodyPr wrap="square" lIns="96661" tIns="48331" rIns="96661" bIns="48331" rtlCol="0">
              <a:spAutoFit/>
            </a:bodyPr>
            <a:lstStyle/>
            <a:p>
              <a:pPr algn="ctr"/>
              <a:r>
                <a:rPr lang="de-DE" sz="1400" b="0" i="1" dirty="0" smtClean="0"/>
                <a:t>Darstellung Kröpfwerkzeug</a:t>
              </a:r>
              <a:endParaRPr lang="de-DE" sz="1400" b="0" i="1" dirty="0"/>
            </a:p>
          </p:txBody>
        </p:sp>
        <p:pic>
          <p:nvPicPr>
            <p:cNvPr id="11" name="Grafik 10" descr="kropfeinpic.jpg"/>
            <p:cNvPicPr>
              <a:picLocks noChangeAspect="1"/>
            </p:cNvPicPr>
            <p:nvPr/>
          </p:nvPicPr>
          <p:blipFill>
            <a:blip r:embed="rId2" cstate="print"/>
            <a:stretch>
              <a:fillRect/>
            </a:stretch>
          </p:blipFill>
          <p:spPr>
            <a:xfrm>
              <a:off x="194151" y="1565307"/>
              <a:ext cx="3463449" cy="4488416"/>
            </a:xfrm>
            <a:prstGeom prst="rect">
              <a:avLst/>
            </a:prstGeom>
          </p:spPr>
        </p:pic>
      </p:grpSp>
      <p:grpSp>
        <p:nvGrpSpPr>
          <p:cNvPr id="2" name="Gruppieren 1"/>
          <p:cNvGrpSpPr/>
          <p:nvPr/>
        </p:nvGrpSpPr>
        <p:grpSpPr>
          <a:xfrm>
            <a:off x="3775383" y="1221480"/>
            <a:ext cx="5391960" cy="4832243"/>
            <a:chOff x="3775383" y="1221480"/>
            <a:chExt cx="5391960" cy="4832243"/>
          </a:xfrm>
        </p:grpSpPr>
        <p:pic>
          <p:nvPicPr>
            <p:cNvPr id="9" name="Grafik 8" descr="krpfgesamt.png"/>
            <p:cNvPicPr>
              <a:picLocks noChangeAspect="1"/>
            </p:cNvPicPr>
            <p:nvPr/>
          </p:nvPicPr>
          <p:blipFill>
            <a:blip r:embed="rId3" cstate="print"/>
            <a:stretch>
              <a:fillRect/>
            </a:stretch>
          </p:blipFill>
          <p:spPr>
            <a:xfrm>
              <a:off x="3775383" y="1565307"/>
              <a:ext cx="5391960" cy="4488416"/>
            </a:xfrm>
            <a:prstGeom prst="rect">
              <a:avLst/>
            </a:prstGeom>
          </p:spPr>
        </p:pic>
        <p:sp>
          <p:nvSpPr>
            <p:cNvPr id="16" name="Textfeld 15"/>
            <p:cNvSpPr txBox="1"/>
            <p:nvPr/>
          </p:nvSpPr>
          <p:spPr>
            <a:xfrm>
              <a:off x="3775383" y="1221480"/>
              <a:ext cx="5391960" cy="313050"/>
            </a:xfrm>
            <a:prstGeom prst="rect">
              <a:avLst/>
            </a:prstGeom>
            <a:noFill/>
          </p:spPr>
          <p:txBody>
            <a:bodyPr wrap="square" lIns="96661" tIns="48331" rIns="96661" bIns="48331" rtlCol="0">
              <a:spAutoFit/>
            </a:bodyPr>
            <a:lstStyle/>
            <a:p>
              <a:pPr algn="ctr"/>
              <a:r>
                <a:rPr lang="de-DE" sz="1400" b="0" i="1" dirty="0" smtClean="0"/>
                <a:t>Formgebende Wirkteile</a:t>
              </a:r>
              <a:endParaRPr lang="de-DE" sz="1400" b="0" i="1" dirty="0"/>
            </a:p>
          </p:txBody>
        </p:sp>
      </p:grpSp>
    </p:spTree>
    <p:extLst>
      <p:ext uri="{BB962C8B-B14F-4D97-AF65-F5344CB8AC3E}">
        <p14:creationId xmlns:p14="http://schemas.microsoft.com/office/powerpoint/2010/main" val="1950137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5" name="Gruppieren 4"/>
          <p:cNvGrpSpPr/>
          <p:nvPr/>
        </p:nvGrpSpPr>
        <p:grpSpPr>
          <a:xfrm>
            <a:off x="571852" y="880284"/>
            <a:ext cx="2721902" cy="2222149"/>
            <a:chOff x="571852" y="1221480"/>
            <a:chExt cx="2721902" cy="2222149"/>
          </a:xfrm>
        </p:grpSpPr>
        <p:sp>
          <p:nvSpPr>
            <p:cNvPr id="15" name="Textfeld 14"/>
            <p:cNvSpPr txBox="1"/>
            <p:nvPr/>
          </p:nvSpPr>
          <p:spPr>
            <a:xfrm>
              <a:off x="571852" y="1221480"/>
              <a:ext cx="2721902" cy="313050"/>
            </a:xfrm>
            <a:prstGeom prst="rect">
              <a:avLst/>
            </a:prstGeom>
            <a:noFill/>
          </p:spPr>
          <p:txBody>
            <a:bodyPr wrap="square" lIns="96661" tIns="48331" rIns="96661" bIns="48331" rtlCol="0">
              <a:spAutoFit/>
            </a:bodyPr>
            <a:lstStyle/>
            <a:p>
              <a:pPr algn="ctr"/>
              <a:r>
                <a:rPr lang="de-DE" sz="1400" b="0" i="1" dirty="0" smtClean="0"/>
                <a:t>Draufsicht</a:t>
              </a:r>
              <a:endParaRPr lang="de-DE" sz="1400" b="0" i="1" dirty="0"/>
            </a:p>
          </p:txBody>
        </p:sp>
        <p:pic>
          <p:nvPicPr>
            <p:cNvPr id="12" name="Grafik 11" descr="kropfung.jpg"/>
            <p:cNvPicPr>
              <a:picLocks noChangeAspect="1"/>
            </p:cNvPicPr>
            <p:nvPr/>
          </p:nvPicPr>
          <p:blipFill>
            <a:blip r:embed="rId2" cstate="print"/>
            <a:stretch>
              <a:fillRect/>
            </a:stretch>
          </p:blipFill>
          <p:spPr>
            <a:xfrm>
              <a:off x="571852" y="1552812"/>
              <a:ext cx="2721902" cy="1890817"/>
            </a:xfrm>
            <a:prstGeom prst="rect">
              <a:avLst/>
            </a:prstGeom>
          </p:spPr>
        </p:pic>
      </p:grpSp>
      <p:pic>
        <p:nvPicPr>
          <p:cNvPr id="17" name="Grafik 16" descr="wirkteilezeich.jpg"/>
          <p:cNvPicPr>
            <a:picLocks noChangeAspect="1"/>
          </p:cNvPicPr>
          <p:nvPr/>
        </p:nvPicPr>
        <p:blipFill>
          <a:blip r:embed="rId3" cstate="print"/>
          <a:stretch>
            <a:fillRect/>
          </a:stretch>
        </p:blipFill>
        <p:spPr>
          <a:xfrm>
            <a:off x="4892635" y="2786431"/>
            <a:ext cx="3024336" cy="3366501"/>
          </a:xfrm>
          <a:prstGeom prst="rect">
            <a:avLst/>
          </a:prstGeom>
        </p:spPr>
      </p:pic>
      <p:sp>
        <p:nvSpPr>
          <p:cNvPr id="18" name="Textfeld 17"/>
          <p:cNvSpPr txBox="1"/>
          <p:nvPr/>
        </p:nvSpPr>
        <p:spPr>
          <a:xfrm>
            <a:off x="7620841" y="3800526"/>
            <a:ext cx="1512168" cy="361124"/>
          </a:xfrm>
          <a:prstGeom prst="rect">
            <a:avLst/>
          </a:prstGeom>
          <a:noFill/>
        </p:spPr>
        <p:txBody>
          <a:bodyPr wrap="square" lIns="96661" tIns="48331" rIns="96661" bIns="48331" rtlCol="0">
            <a:spAutoFit/>
          </a:bodyPr>
          <a:lstStyle/>
          <a:p>
            <a:r>
              <a:rPr lang="de-DE" sz="1700" dirty="0" smtClean="0">
                <a:solidFill>
                  <a:srgbClr val="3366CC"/>
                </a:solidFill>
              </a:rPr>
              <a:t>Ziehstempel</a:t>
            </a:r>
            <a:endParaRPr lang="de-DE" sz="1700" dirty="0">
              <a:solidFill>
                <a:srgbClr val="3366CC"/>
              </a:solidFill>
            </a:endParaRPr>
          </a:p>
        </p:txBody>
      </p:sp>
      <p:sp>
        <p:nvSpPr>
          <p:cNvPr id="19" name="Textfeld 18"/>
          <p:cNvSpPr txBox="1"/>
          <p:nvPr/>
        </p:nvSpPr>
        <p:spPr>
          <a:xfrm>
            <a:off x="7662102" y="5102315"/>
            <a:ext cx="1738993" cy="361124"/>
          </a:xfrm>
          <a:prstGeom prst="rect">
            <a:avLst/>
          </a:prstGeom>
          <a:noFill/>
        </p:spPr>
        <p:txBody>
          <a:bodyPr wrap="square" lIns="96661" tIns="48331" rIns="96661" bIns="48331" rtlCol="0">
            <a:spAutoFit/>
          </a:bodyPr>
          <a:lstStyle/>
          <a:p>
            <a:r>
              <a:rPr lang="de-DE" sz="1700" dirty="0" smtClean="0">
                <a:solidFill>
                  <a:srgbClr val="3366CC"/>
                </a:solidFill>
              </a:rPr>
              <a:t>Kröpfstein</a:t>
            </a:r>
            <a:endParaRPr lang="de-DE" sz="1700" dirty="0">
              <a:solidFill>
                <a:srgbClr val="3366CC"/>
              </a:solidFill>
            </a:endParaRPr>
          </a:p>
        </p:txBody>
      </p:sp>
      <p:cxnSp>
        <p:nvCxnSpPr>
          <p:cNvPr id="20" name="Gerade Verbindung mit Pfeil 19"/>
          <p:cNvCxnSpPr/>
          <p:nvPr/>
        </p:nvCxnSpPr>
        <p:spPr>
          <a:xfrm flipH="1">
            <a:off x="7262488" y="3981088"/>
            <a:ext cx="37804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6925141" y="5282877"/>
            <a:ext cx="604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8" name="Gruppieren 37"/>
          <p:cNvGrpSpPr/>
          <p:nvPr/>
        </p:nvGrpSpPr>
        <p:grpSpPr>
          <a:xfrm>
            <a:off x="571852" y="3495034"/>
            <a:ext cx="3767012" cy="2830167"/>
            <a:chOff x="644187" y="3495034"/>
            <a:chExt cx="3767012" cy="2830167"/>
          </a:xfrm>
        </p:grpSpPr>
        <p:pic>
          <p:nvPicPr>
            <p:cNvPr id="14" name="Grafik 13" descr="kropfeinhzeich.jpg"/>
            <p:cNvPicPr>
              <a:picLocks noChangeAspect="1"/>
            </p:cNvPicPr>
            <p:nvPr/>
          </p:nvPicPr>
          <p:blipFill>
            <a:blip r:embed="rId4" cstate="print"/>
            <a:stretch>
              <a:fillRect/>
            </a:stretch>
          </p:blipFill>
          <p:spPr>
            <a:xfrm>
              <a:off x="644187" y="3495034"/>
              <a:ext cx="1665132" cy="2830167"/>
            </a:xfrm>
            <a:prstGeom prst="rect">
              <a:avLst/>
            </a:prstGeom>
          </p:spPr>
        </p:pic>
        <p:pic>
          <p:nvPicPr>
            <p:cNvPr id="22" name="Grafik 21" descr="kropfeinheit.png"/>
            <p:cNvPicPr>
              <a:picLocks noChangeAspect="1"/>
            </p:cNvPicPr>
            <p:nvPr/>
          </p:nvPicPr>
          <p:blipFill>
            <a:blip r:embed="rId5" cstate="print"/>
            <a:stretch>
              <a:fillRect/>
            </a:stretch>
          </p:blipFill>
          <p:spPr>
            <a:xfrm>
              <a:off x="2293879" y="3496051"/>
              <a:ext cx="2117320" cy="2829150"/>
            </a:xfrm>
            <a:prstGeom prst="rect">
              <a:avLst/>
            </a:prstGeom>
          </p:spPr>
        </p:pic>
      </p:grpSp>
      <p:sp>
        <p:nvSpPr>
          <p:cNvPr id="23" name="Textfeld 22"/>
          <p:cNvSpPr txBox="1"/>
          <p:nvPr/>
        </p:nvSpPr>
        <p:spPr>
          <a:xfrm>
            <a:off x="4555585" y="1943131"/>
            <a:ext cx="1360951" cy="361124"/>
          </a:xfrm>
          <a:prstGeom prst="rect">
            <a:avLst/>
          </a:prstGeom>
          <a:noFill/>
        </p:spPr>
        <p:txBody>
          <a:bodyPr wrap="square" lIns="96661" tIns="48331" rIns="96661" bIns="48331" rtlCol="0">
            <a:spAutoFit/>
          </a:bodyPr>
          <a:lstStyle/>
          <a:p>
            <a:pPr algn="ctr"/>
            <a:r>
              <a:rPr lang="de-DE" sz="1700" dirty="0" smtClean="0">
                <a:solidFill>
                  <a:srgbClr val="3366CC"/>
                </a:solidFill>
              </a:rPr>
              <a:t>Kröpfung</a:t>
            </a:r>
            <a:endParaRPr lang="de-DE" sz="1700" dirty="0">
              <a:solidFill>
                <a:srgbClr val="3366CC"/>
              </a:solidFill>
            </a:endParaRPr>
          </a:p>
        </p:txBody>
      </p:sp>
      <p:cxnSp>
        <p:nvCxnSpPr>
          <p:cNvPr id="24" name="Gerade Verbindung mit Pfeil 23"/>
          <p:cNvCxnSpPr>
            <a:stCxn id="23" idx="1"/>
          </p:cNvCxnSpPr>
          <p:nvPr/>
        </p:nvCxnSpPr>
        <p:spPr>
          <a:xfrm flipH="1">
            <a:off x="3355000" y="2123693"/>
            <a:ext cx="120058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23" idx="3"/>
          </p:cNvCxnSpPr>
          <p:nvPr/>
        </p:nvCxnSpPr>
        <p:spPr>
          <a:xfrm>
            <a:off x="5916536" y="2123693"/>
            <a:ext cx="107501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7077006" y="893731"/>
            <a:ext cx="1766359" cy="2203050"/>
            <a:chOff x="5595689" y="1221480"/>
            <a:chExt cx="1766359" cy="2203050"/>
          </a:xfrm>
        </p:grpSpPr>
        <p:pic>
          <p:nvPicPr>
            <p:cNvPr id="13" name="Grafik 12" descr="kropffrasbereich.png"/>
            <p:cNvPicPr>
              <a:picLocks noChangeAspect="1"/>
            </p:cNvPicPr>
            <p:nvPr/>
          </p:nvPicPr>
          <p:blipFill>
            <a:blip r:embed="rId6" cstate="print"/>
            <a:stretch>
              <a:fillRect/>
            </a:stretch>
          </p:blipFill>
          <p:spPr>
            <a:xfrm>
              <a:off x="5595689" y="1534530"/>
              <a:ext cx="1766359" cy="1890000"/>
            </a:xfrm>
            <a:prstGeom prst="rect">
              <a:avLst/>
            </a:prstGeom>
          </p:spPr>
        </p:pic>
        <p:sp>
          <p:nvSpPr>
            <p:cNvPr id="29" name="Textfeld 28"/>
            <p:cNvSpPr txBox="1"/>
            <p:nvPr/>
          </p:nvSpPr>
          <p:spPr>
            <a:xfrm>
              <a:off x="5595689" y="1221480"/>
              <a:ext cx="1764464" cy="313050"/>
            </a:xfrm>
            <a:prstGeom prst="rect">
              <a:avLst/>
            </a:prstGeom>
            <a:noFill/>
          </p:spPr>
          <p:txBody>
            <a:bodyPr wrap="square" lIns="96661" tIns="48331" rIns="96661" bIns="48331" rtlCol="0">
              <a:spAutoFit/>
            </a:bodyPr>
            <a:lstStyle/>
            <a:p>
              <a:pPr algn="ctr"/>
              <a:r>
                <a:rPr lang="de-DE" sz="1400" b="0" i="1" dirty="0" smtClean="0"/>
                <a:t>Unteransicht</a:t>
              </a:r>
              <a:endParaRPr lang="de-DE" sz="1400" b="0" i="1" dirty="0"/>
            </a:p>
          </p:txBody>
        </p:sp>
      </p:grpSp>
      <p:sp>
        <p:nvSpPr>
          <p:cNvPr id="37" name="Textfeld 36"/>
          <p:cNvSpPr txBox="1"/>
          <p:nvPr/>
        </p:nvSpPr>
        <p:spPr>
          <a:xfrm>
            <a:off x="571851" y="3193073"/>
            <a:ext cx="3767013" cy="313050"/>
          </a:xfrm>
          <a:prstGeom prst="rect">
            <a:avLst/>
          </a:prstGeom>
          <a:noFill/>
        </p:spPr>
        <p:txBody>
          <a:bodyPr wrap="square" lIns="96661" tIns="48331" rIns="96661" bIns="48331" rtlCol="0">
            <a:spAutoFit/>
          </a:bodyPr>
          <a:lstStyle/>
          <a:p>
            <a:pPr algn="ctr"/>
            <a:r>
              <a:rPr lang="de-DE" sz="1400" b="0" i="1" dirty="0" smtClean="0"/>
              <a:t>Kröpfeinheit</a:t>
            </a:r>
            <a:endParaRPr lang="de-DE" sz="1400" b="0" i="1" dirty="0"/>
          </a:p>
        </p:txBody>
      </p:sp>
      <p:sp>
        <p:nvSpPr>
          <p:cNvPr id="39" name="Freihandform 38"/>
          <p:cNvSpPr/>
          <p:nvPr/>
        </p:nvSpPr>
        <p:spPr>
          <a:xfrm>
            <a:off x="2986088"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reihandform 39"/>
          <p:cNvSpPr/>
          <p:nvPr/>
        </p:nvSpPr>
        <p:spPr>
          <a:xfrm flipH="1">
            <a:off x="1693070"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7" grpId="0"/>
      <p:bldP spid="39"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Durchführung </a:t>
            </a:r>
            <a:r>
              <a:rPr lang="de-DE" b="0" kern="0" dirty="0" smtClean="0"/>
              <a:t>Kröpfversuche</a:t>
            </a:r>
            <a:endParaRPr lang="de-DE" b="0" kern="0" dirty="0"/>
          </a:p>
        </p:txBody>
      </p:sp>
      <p:sp>
        <p:nvSpPr>
          <p:cNvPr id="26" name="Textfeld 25"/>
          <p:cNvSpPr txBox="1"/>
          <p:nvPr/>
        </p:nvSpPr>
        <p:spPr>
          <a:xfrm>
            <a:off x="642138" y="2659089"/>
            <a:ext cx="8241316" cy="1328712"/>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Kombinationen der Wirkteile </a:t>
            </a:r>
            <a:r>
              <a:rPr lang="de-DE" b="0" i="1" dirty="0" smtClean="0">
                <a:solidFill>
                  <a:srgbClr val="0070C0"/>
                </a:solidFill>
              </a:rPr>
              <a:t>(Kröpfstein, Ziehstempel, Niederhalter)</a:t>
            </a:r>
            <a:r>
              <a:rPr lang="de-DE" b="0" dirty="0" smtClean="0">
                <a:solidFill>
                  <a:srgbClr val="0070C0"/>
                </a:solidFill>
              </a:rPr>
              <a:t> aus verschiedenen Materialen werden an dem Serienmaterial </a:t>
            </a:r>
            <a:r>
              <a:rPr lang="de-DE" b="0" i="1" dirty="0" smtClean="0">
                <a:solidFill>
                  <a:srgbClr val="0070C0"/>
                </a:solidFill>
              </a:rPr>
              <a:t>(F13)</a:t>
            </a:r>
            <a:r>
              <a:rPr lang="de-DE" b="0" dirty="0" smtClean="0">
                <a:solidFill>
                  <a:srgbClr val="0070C0"/>
                </a:solidFill>
              </a:rPr>
              <a:t> getestet</a:t>
            </a:r>
          </a:p>
          <a:p>
            <a:pPr marL="285750" indent="-285750">
              <a:buFont typeface="Arial" panose="020B0604020202020204" pitchFamily="34" charset="0"/>
              <a:buChar char="•"/>
            </a:pPr>
            <a:endParaRPr lang="de-DE"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Ergebniskontrolle mittels Sichtprüfung </a:t>
            </a:r>
            <a:r>
              <a:rPr lang="de-DE" b="0" i="1" dirty="0" smtClean="0">
                <a:solidFill>
                  <a:srgbClr val="0070C0"/>
                </a:solidFill>
              </a:rPr>
              <a:t>(Oberflächenqualität, Verzug im Kröpfbereich, Aluminiumaufbau, Wirkteilverschleiß)</a:t>
            </a:r>
            <a:endParaRPr lang="de-DE" b="0" i="1" dirty="0">
              <a:solidFill>
                <a:srgbClr val="0070C0"/>
              </a:solidFill>
            </a:endParaRPr>
          </a:p>
        </p:txBody>
      </p:sp>
    </p:spTree>
    <p:extLst>
      <p:ext uri="{BB962C8B-B14F-4D97-AF65-F5344CB8AC3E}">
        <p14:creationId xmlns:p14="http://schemas.microsoft.com/office/powerpoint/2010/main" val="6752941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graphicFrame>
        <p:nvGraphicFramePr>
          <p:cNvPr id="4" name="Diagramm 3"/>
          <p:cNvGraphicFramePr/>
          <p:nvPr>
            <p:extLst>
              <p:ext uri="{D42A27DB-BD31-4B8C-83A1-F6EECF244321}">
                <p14:modId xmlns:p14="http://schemas.microsoft.com/office/powerpoint/2010/main" val="1958526438"/>
              </p:ext>
            </p:extLst>
          </p:nvPr>
        </p:nvGraphicFramePr>
        <p:xfrm>
          <a:off x="0" y="130629"/>
          <a:ext cx="9601200" cy="6522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55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bgerundetes Rechteck 38"/>
          <p:cNvSpPr/>
          <p:nvPr/>
        </p:nvSpPr>
        <p:spPr>
          <a:xfrm>
            <a:off x="7036130" y="849313"/>
            <a:ext cx="2321878" cy="5670000"/>
          </a:xfrm>
          <a:prstGeom prst="roundRect">
            <a:avLst>
              <a:gd name="adj" fmla="val 7349"/>
            </a:avLst>
          </a:prstGeom>
          <a:solidFill>
            <a:schemeClr val="accent3">
              <a:lumMod val="6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Abgerundetes Rechteck 35"/>
          <p:cNvSpPr/>
          <p:nvPr/>
        </p:nvSpPr>
        <p:spPr>
          <a:xfrm>
            <a:off x="4649132" y="849313"/>
            <a:ext cx="2238045" cy="5670000"/>
          </a:xfrm>
          <a:prstGeom prst="roundRect">
            <a:avLst>
              <a:gd name="adj" fmla="val 7349"/>
            </a:avLst>
          </a:prstGeom>
          <a:solidFill>
            <a:srgbClr val="0070C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Abgerundetes Rechteck 1"/>
          <p:cNvSpPr/>
          <p:nvPr/>
        </p:nvSpPr>
        <p:spPr>
          <a:xfrm>
            <a:off x="2392996" y="849313"/>
            <a:ext cx="2088000" cy="5670000"/>
          </a:xfrm>
          <a:prstGeom prst="roundRect">
            <a:avLst>
              <a:gd name="adj" fmla="val 7349"/>
            </a:avLst>
          </a:prstGeom>
          <a:solidFill>
            <a:schemeClr val="accent2">
              <a:lumMod val="7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pic>
        <p:nvPicPr>
          <p:cNvPr id="5" name="Grafik 4" descr="punchbronze.JPG"/>
          <p:cNvPicPr>
            <a:picLocks noChangeAspect="1"/>
          </p:cNvPicPr>
          <p:nvPr/>
        </p:nvPicPr>
        <p:blipFill>
          <a:blip r:embed="rId2" cstate="print"/>
          <a:stretch>
            <a:fillRect/>
          </a:stretch>
        </p:blipFill>
        <p:spPr>
          <a:xfrm>
            <a:off x="2467026" y="3121460"/>
            <a:ext cx="1970929" cy="1368000"/>
          </a:xfrm>
          <a:prstGeom prst="rect">
            <a:avLst/>
          </a:prstGeom>
          <a:ln>
            <a:solidFill>
              <a:schemeClr val="tx1"/>
            </a:solidFill>
          </a:ln>
        </p:spPr>
      </p:pic>
      <p:pic>
        <p:nvPicPr>
          <p:cNvPr id="6" name="Grafik 5" descr="punchstahl.jpg"/>
          <p:cNvPicPr>
            <a:picLocks noChangeAspect="1"/>
          </p:cNvPicPr>
          <p:nvPr/>
        </p:nvPicPr>
        <p:blipFill>
          <a:blip r:embed="rId3" cstate="print"/>
          <a:stretch>
            <a:fillRect/>
          </a:stretch>
        </p:blipFill>
        <p:spPr>
          <a:xfrm>
            <a:off x="4801358" y="3121839"/>
            <a:ext cx="1940317" cy="1368000"/>
          </a:xfrm>
          <a:prstGeom prst="rect">
            <a:avLst/>
          </a:prstGeom>
          <a:ln>
            <a:solidFill>
              <a:schemeClr val="tx1"/>
            </a:solidFill>
          </a:ln>
        </p:spPr>
      </p:pic>
      <p:pic>
        <p:nvPicPr>
          <p:cNvPr id="7" name="Grafik 6" descr="punchkunst.jpg"/>
          <p:cNvPicPr>
            <a:picLocks noChangeAspect="1"/>
          </p:cNvPicPr>
          <p:nvPr/>
        </p:nvPicPr>
        <p:blipFill>
          <a:blip r:embed="rId4" cstate="print"/>
          <a:stretch>
            <a:fillRect/>
          </a:stretch>
        </p:blipFill>
        <p:spPr>
          <a:xfrm>
            <a:off x="7125296" y="3121460"/>
            <a:ext cx="2162829" cy="1368379"/>
          </a:xfrm>
          <a:prstGeom prst="rect">
            <a:avLst/>
          </a:prstGeom>
          <a:ln>
            <a:solidFill>
              <a:schemeClr val="tx1"/>
            </a:solidFill>
          </a:ln>
        </p:spPr>
      </p:pic>
      <p:pic>
        <p:nvPicPr>
          <p:cNvPr id="8" name="Grafik 7" descr="diekunst.JPG"/>
          <p:cNvPicPr>
            <a:picLocks noChangeAspect="1"/>
          </p:cNvPicPr>
          <p:nvPr/>
        </p:nvPicPr>
        <p:blipFill>
          <a:blip r:embed="rId5" cstate="print"/>
          <a:stretch>
            <a:fillRect/>
          </a:stretch>
        </p:blipFill>
        <p:spPr>
          <a:xfrm>
            <a:off x="7191430" y="1338745"/>
            <a:ext cx="1960301" cy="1382400"/>
          </a:xfrm>
          <a:prstGeom prst="rect">
            <a:avLst/>
          </a:prstGeom>
          <a:ln>
            <a:solidFill>
              <a:schemeClr val="tx1"/>
            </a:solidFill>
          </a:ln>
        </p:spPr>
      </p:pic>
      <p:pic>
        <p:nvPicPr>
          <p:cNvPr id="9" name="Grafik 8" descr="diestahl.jpg"/>
          <p:cNvPicPr>
            <a:picLocks noChangeAspect="1"/>
          </p:cNvPicPr>
          <p:nvPr/>
        </p:nvPicPr>
        <p:blipFill>
          <a:blip r:embed="rId6" cstate="print"/>
          <a:stretch>
            <a:fillRect/>
          </a:stretch>
        </p:blipFill>
        <p:spPr>
          <a:xfrm flipH="1">
            <a:off x="4854987" y="1338745"/>
            <a:ext cx="1814602" cy="1382554"/>
          </a:xfrm>
          <a:prstGeom prst="rect">
            <a:avLst/>
          </a:prstGeom>
          <a:ln>
            <a:solidFill>
              <a:schemeClr val="tx1"/>
            </a:solidFill>
          </a:ln>
        </p:spPr>
      </p:pic>
      <p:pic>
        <p:nvPicPr>
          <p:cNvPr id="11" name="Grafik 10" descr="diebronze.JPG"/>
          <p:cNvPicPr>
            <a:picLocks noChangeAspect="1"/>
          </p:cNvPicPr>
          <p:nvPr/>
        </p:nvPicPr>
        <p:blipFill>
          <a:blip r:embed="rId7" cstate="print"/>
          <a:stretch>
            <a:fillRect/>
          </a:stretch>
        </p:blipFill>
        <p:spPr>
          <a:xfrm>
            <a:off x="2499931" y="1338899"/>
            <a:ext cx="1905120" cy="1382400"/>
          </a:xfrm>
          <a:prstGeom prst="rect">
            <a:avLst/>
          </a:prstGeom>
          <a:ln>
            <a:solidFill>
              <a:schemeClr val="tx1"/>
            </a:solidFill>
          </a:ln>
        </p:spPr>
      </p:pic>
      <p:pic>
        <p:nvPicPr>
          <p:cNvPr id="12" name="Grafik 11" descr="NiederhalterK.JPG"/>
          <p:cNvPicPr>
            <a:picLocks noChangeAspect="1"/>
          </p:cNvPicPr>
          <p:nvPr/>
        </p:nvPicPr>
        <p:blipFill>
          <a:blip r:embed="rId8" cstate="print"/>
          <a:stretch>
            <a:fillRect/>
          </a:stretch>
        </p:blipFill>
        <p:spPr>
          <a:xfrm>
            <a:off x="7149639" y="4876800"/>
            <a:ext cx="2134264" cy="1555358"/>
          </a:xfrm>
          <a:prstGeom prst="rect">
            <a:avLst/>
          </a:prstGeom>
          <a:ln>
            <a:solidFill>
              <a:schemeClr val="tx1"/>
            </a:solidFill>
          </a:ln>
        </p:spPr>
      </p:pic>
      <p:pic>
        <p:nvPicPr>
          <p:cNvPr id="13" name="Grafik 12" descr="niederhalterS.jpg"/>
          <p:cNvPicPr>
            <a:picLocks noChangeAspect="1"/>
          </p:cNvPicPr>
          <p:nvPr/>
        </p:nvPicPr>
        <p:blipFill>
          <a:blip r:embed="rId9" cstate="print"/>
          <a:stretch>
            <a:fillRect/>
          </a:stretch>
        </p:blipFill>
        <p:spPr>
          <a:xfrm>
            <a:off x="4710445" y="4895611"/>
            <a:ext cx="2122144" cy="1555200"/>
          </a:xfrm>
          <a:prstGeom prst="rect">
            <a:avLst/>
          </a:prstGeom>
          <a:ln>
            <a:solidFill>
              <a:schemeClr val="tx1"/>
            </a:solidFill>
          </a:ln>
        </p:spPr>
      </p:pic>
      <p:sp>
        <p:nvSpPr>
          <p:cNvPr id="14" name="Textfeld 13"/>
          <p:cNvSpPr txBox="1"/>
          <p:nvPr/>
        </p:nvSpPr>
        <p:spPr>
          <a:xfrm>
            <a:off x="2467026" y="863896"/>
            <a:ext cx="1905120" cy="361124"/>
          </a:xfrm>
          <a:prstGeom prst="rect">
            <a:avLst/>
          </a:prstGeom>
          <a:noFill/>
        </p:spPr>
        <p:txBody>
          <a:bodyPr wrap="square" lIns="96661" tIns="48331" rIns="96661" bIns="48331" rtlCol="0" anchor="ctr">
            <a:spAutoFit/>
          </a:bodyPr>
          <a:lstStyle/>
          <a:p>
            <a:pPr algn="ctr"/>
            <a:r>
              <a:rPr lang="de-DE" sz="1700" dirty="0" smtClean="0">
                <a:solidFill>
                  <a:srgbClr val="3366CC"/>
                </a:solidFill>
              </a:rPr>
              <a:t>Bronze</a:t>
            </a:r>
            <a:endParaRPr lang="de-DE" sz="1700" dirty="0">
              <a:solidFill>
                <a:srgbClr val="3366CC"/>
              </a:solidFill>
            </a:endParaRPr>
          </a:p>
        </p:txBody>
      </p:sp>
      <p:sp>
        <p:nvSpPr>
          <p:cNvPr id="15" name="Textfeld 14"/>
          <p:cNvSpPr txBox="1"/>
          <p:nvPr/>
        </p:nvSpPr>
        <p:spPr>
          <a:xfrm>
            <a:off x="4854987" y="868751"/>
            <a:ext cx="1814602" cy="361124"/>
          </a:xfrm>
          <a:prstGeom prst="rect">
            <a:avLst/>
          </a:prstGeom>
          <a:noFill/>
        </p:spPr>
        <p:txBody>
          <a:bodyPr wrap="square" lIns="96661" tIns="48331" rIns="96661" bIns="48331" rtlCol="0">
            <a:spAutoFit/>
          </a:bodyPr>
          <a:lstStyle/>
          <a:p>
            <a:pPr algn="ctr"/>
            <a:r>
              <a:rPr lang="de-DE" sz="1700" dirty="0" smtClean="0">
                <a:solidFill>
                  <a:srgbClr val="3366CC"/>
                </a:solidFill>
              </a:rPr>
              <a:t>Stahl</a:t>
            </a:r>
            <a:endParaRPr lang="de-DE" sz="1700" dirty="0">
              <a:solidFill>
                <a:srgbClr val="3366CC"/>
              </a:solidFill>
            </a:endParaRPr>
          </a:p>
        </p:txBody>
      </p:sp>
      <p:sp>
        <p:nvSpPr>
          <p:cNvPr id="16" name="Textfeld 15"/>
          <p:cNvSpPr txBox="1"/>
          <p:nvPr/>
        </p:nvSpPr>
        <p:spPr>
          <a:xfrm>
            <a:off x="7191431" y="870659"/>
            <a:ext cx="1960300" cy="359216"/>
          </a:xfrm>
          <a:prstGeom prst="rect">
            <a:avLst/>
          </a:prstGeom>
          <a:noFill/>
        </p:spPr>
        <p:txBody>
          <a:bodyPr wrap="square" lIns="96661" tIns="48331" rIns="96661" bIns="48331" rtlCol="0">
            <a:spAutoFit/>
          </a:bodyPr>
          <a:lstStyle/>
          <a:p>
            <a:pPr algn="ctr"/>
            <a:r>
              <a:rPr lang="de-DE" sz="1700" dirty="0" smtClean="0">
                <a:solidFill>
                  <a:srgbClr val="3366CC"/>
                </a:solidFill>
              </a:rPr>
              <a:t>Kunststoff</a:t>
            </a:r>
          </a:p>
        </p:txBody>
      </p:sp>
      <p:sp>
        <p:nvSpPr>
          <p:cNvPr id="17" name="Pfeil nach oben und unten 16"/>
          <p:cNvSpPr/>
          <p:nvPr/>
        </p:nvSpPr>
        <p:spPr>
          <a:xfrm>
            <a:off x="3379337"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0" name="Textfeld 19"/>
          <p:cNvSpPr txBox="1"/>
          <p:nvPr/>
        </p:nvSpPr>
        <p:spPr>
          <a:xfrm>
            <a:off x="165911" y="1804024"/>
            <a:ext cx="1360951" cy="343827"/>
          </a:xfrm>
          <a:prstGeom prst="rect">
            <a:avLst/>
          </a:prstGeom>
          <a:noFill/>
        </p:spPr>
        <p:txBody>
          <a:bodyPr wrap="square" lIns="96661" tIns="48331" rIns="96661" bIns="48331" rtlCol="0">
            <a:spAutoFit/>
          </a:bodyPr>
          <a:lstStyle/>
          <a:p>
            <a:r>
              <a:rPr lang="de-DE" b="1" dirty="0" smtClean="0">
                <a:solidFill>
                  <a:srgbClr val="3366CC"/>
                </a:solidFill>
              </a:rPr>
              <a:t>Kröpfsteine</a:t>
            </a:r>
            <a:endParaRPr lang="de-DE" b="1" dirty="0">
              <a:solidFill>
                <a:srgbClr val="3366CC"/>
              </a:solidFill>
            </a:endParaRPr>
          </a:p>
        </p:txBody>
      </p:sp>
      <p:sp>
        <p:nvSpPr>
          <p:cNvPr id="21" name="Textfeld 20"/>
          <p:cNvSpPr txBox="1"/>
          <p:nvPr/>
        </p:nvSpPr>
        <p:spPr>
          <a:xfrm>
            <a:off x="165911" y="3575450"/>
            <a:ext cx="1512168" cy="343827"/>
          </a:xfrm>
          <a:prstGeom prst="rect">
            <a:avLst/>
          </a:prstGeom>
          <a:noFill/>
        </p:spPr>
        <p:txBody>
          <a:bodyPr wrap="square" lIns="96661" tIns="48331" rIns="96661" bIns="48331" rtlCol="0">
            <a:spAutoFit/>
          </a:bodyPr>
          <a:lstStyle/>
          <a:p>
            <a:r>
              <a:rPr lang="de-DE" b="1" dirty="0" smtClean="0">
                <a:solidFill>
                  <a:srgbClr val="3366CC"/>
                </a:solidFill>
              </a:rPr>
              <a:t>Ziehstempel</a:t>
            </a:r>
            <a:endParaRPr lang="de-DE" b="1" dirty="0">
              <a:solidFill>
                <a:srgbClr val="3366CC"/>
              </a:solidFill>
            </a:endParaRPr>
          </a:p>
        </p:txBody>
      </p:sp>
      <p:sp>
        <p:nvSpPr>
          <p:cNvPr id="22" name="Textfeld 21"/>
          <p:cNvSpPr txBox="1"/>
          <p:nvPr/>
        </p:nvSpPr>
        <p:spPr>
          <a:xfrm>
            <a:off x="184983" y="5577813"/>
            <a:ext cx="1738993" cy="343827"/>
          </a:xfrm>
          <a:prstGeom prst="rect">
            <a:avLst/>
          </a:prstGeom>
          <a:noFill/>
        </p:spPr>
        <p:txBody>
          <a:bodyPr wrap="square" lIns="96661" tIns="48331" rIns="96661" bIns="48331" rtlCol="0">
            <a:spAutoFit/>
          </a:bodyPr>
          <a:lstStyle/>
          <a:p>
            <a:r>
              <a:rPr lang="de-DE" dirty="0" smtClean="0">
                <a:solidFill>
                  <a:srgbClr val="3366CC"/>
                </a:solidFill>
              </a:rPr>
              <a:t>Niederhalter</a:t>
            </a:r>
            <a:endParaRPr lang="de-DE" dirty="0">
              <a:solidFill>
                <a:srgbClr val="3366CC"/>
              </a:solidFill>
            </a:endParaRPr>
          </a:p>
        </p:txBody>
      </p:sp>
      <p:sp>
        <p:nvSpPr>
          <p:cNvPr id="24" name="Pfeil nach rechts 23"/>
          <p:cNvSpPr/>
          <p:nvPr/>
        </p:nvSpPr>
        <p:spPr>
          <a:xfrm>
            <a:off x="1628112" y="3607103"/>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6" name="Pfeil nach unten 25"/>
          <p:cNvSpPr/>
          <p:nvPr/>
        </p:nvSpPr>
        <p:spPr>
          <a:xfrm>
            <a:off x="5700401"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8" name="Pfeil nach rechts 27"/>
          <p:cNvSpPr/>
          <p:nvPr/>
        </p:nvSpPr>
        <p:spPr>
          <a:xfrm>
            <a:off x="1628112" y="5614406"/>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9" name="Pfeil nach rechts 28"/>
          <p:cNvSpPr/>
          <p:nvPr/>
        </p:nvSpPr>
        <p:spPr>
          <a:xfrm>
            <a:off x="1628112" y="1853418"/>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3" name="Pfeil nach unten 32"/>
          <p:cNvSpPr/>
          <p:nvPr/>
        </p:nvSpPr>
        <p:spPr>
          <a:xfrm>
            <a:off x="8108630"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4" name="Pfeil nach oben und unten 33"/>
          <p:cNvSpPr/>
          <p:nvPr/>
        </p:nvSpPr>
        <p:spPr>
          <a:xfrm>
            <a:off x="5689134"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5" name="Pfeil nach oben und unten 34"/>
          <p:cNvSpPr/>
          <p:nvPr/>
        </p:nvSpPr>
        <p:spPr>
          <a:xfrm>
            <a:off x="8098426"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val="1070339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Konventionen</a:t>
            </a:r>
            <a:endParaRPr lang="de-DE" b="0" kern="0" dirty="0"/>
          </a:p>
        </p:txBody>
      </p:sp>
      <p:sp>
        <p:nvSpPr>
          <p:cNvPr id="30" name="Textfeld 29"/>
          <p:cNvSpPr txBox="1"/>
          <p:nvPr/>
        </p:nvSpPr>
        <p:spPr>
          <a:xfrm>
            <a:off x="339704" y="1499111"/>
            <a:ext cx="8694966" cy="1990432"/>
          </a:xfrm>
          <a:prstGeom prst="rect">
            <a:avLst/>
          </a:prstGeom>
          <a:noFill/>
        </p:spPr>
        <p:txBody>
          <a:bodyPr wrap="square" lIns="96661" tIns="48331" rIns="96661" bIns="48331" rtlCol="0">
            <a:spAutoFit/>
          </a:bodyPr>
          <a:lstStyle/>
          <a:p>
            <a:r>
              <a:rPr lang="de-DE" sz="1500" dirty="0" smtClean="0">
                <a:solidFill>
                  <a:srgbClr val="3366CC"/>
                </a:solidFill>
              </a:rPr>
              <a:t>Reihenfolge der Bezeichnungen:</a:t>
            </a:r>
          </a:p>
          <a:p>
            <a:endParaRPr lang="de-DE" sz="30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1. Ziffer</a:t>
            </a:r>
            <a:r>
              <a:rPr lang="de-DE" sz="1500" b="0" dirty="0" smtClean="0">
                <a:solidFill>
                  <a:srgbClr val="3366CC"/>
                </a:solidFill>
              </a:rPr>
              <a:t>: Kröpfstein (großer Buchstabe)</a:t>
            </a:r>
          </a:p>
          <a:p>
            <a:pPr marL="285750" indent="-285750">
              <a:buFont typeface="Arial" panose="020B0604020202020204" pitchFamily="34" charset="0"/>
              <a:buChar char="•"/>
            </a:pPr>
            <a:r>
              <a:rPr lang="de-DE" sz="1500" b="0" u="sng" dirty="0" smtClean="0">
                <a:solidFill>
                  <a:srgbClr val="3366CC"/>
                </a:solidFill>
              </a:rPr>
              <a:t>2. Ziffer</a:t>
            </a:r>
            <a:r>
              <a:rPr lang="de-DE" sz="1500" b="0" dirty="0" smtClean="0">
                <a:solidFill>
                  <a:srgbClr val="3366CC"/>
                </a:solidFill>
              </a:rPr>
              <a:t>: Ziehstempel (kleiner Buchstabe)</a:t>
            </a:r>
          </a:p>
          <a:p>
            <a:pPr marL="285750" indent="-285750">
              <a:buFont typeface="Arial" panose="020B0604020202020204" pitchFamily="34" charset="0"/>
              <a:buChar char="•"/>
            </a:pPr>
            <a:r>
              <a:rPr lang="de-DE" sz="1500" b="0" u="sng" dirty="0" smtClean="0">
                <a:solidFill>
                  <a:srgbClr val="3366CC"/>
                </a:solidFill>
              </a:rPr>
              <a:t>3. Ziffer</a:t>
            </a:r>
            <a:r>
              <a:rPr lang="de-DE" sz="1500" b="0" dirty="0" smtClean="0">
                <a:solidFill>
                  <a:srgbClr val="3366CC"/>
                </a:solidFill>
              </a:rPr>
              <a:t>: eventuell Niederhalter </a:t>
            </a:r>
            <a:r>
              <a:rPr lang="de-DE" sz="1500" b="0" i="1" dirty="0" smtClean="0">
                <a:solidFill>
                  <a:srgbClr val="3366CC"/>
                </a:solidFill>
              </a:rPr>
              <a:t>(kursiver kleiner Buchstabe)</a:t>
            </a:r>
            <a:endParaRPr lang="de-DE" sz="1500" b="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4. Ziffer</a:t>
            </a:r>
            <a:r>
              <a:rPr lang="de-DE" sz="1500" b="0" dirty="0" smtClean="0">
                <a:solidFill>
                  <a:srgbClr val="3366CC"/>
                </a:solidFill>
              </a:rPr>
              <a:t>: Nummer </a:t>
            </a:r>
            <a:r>
              <a:rPr lang="de-DE" sz="1500" b="0" i="1" dirty="0" smtClean="0">
                <a:solidFill>
                  <a:srgbClr val="3366CC"/>
                </a:solidFill>
              </a:rPr>
              <a:t>(Wiederholung des Versuchs mit geringfügig verändertem Ziehspalt)</a:t>
            </a:r>
          </a:p>
          <a:p>
            <a:endParaRPr lang="de-DE" sz="1300" b="0" dirty="0" smtClean="0">
              <a:solidFill>
                <a:srgbClr val="3366CC"/>
              </a:solidFill>
            </a:endParaRPr>
          </a:p>
          <a:p>
            <a:r>
              <a:rPr lang="de-DE" sz="1300" b="0" u="sng" dirty="0" smtClean="0">
                <a:solidFill>
                  <a:srgbClr val="3366CC"/>
                </a:solidFill>
              </a:rPr>
              <a:t>Beispiel:</a:t>
            </a:r>
          </a:p>
          <a:p>
            <a:endParaRPr lang="de-DE" sz="300" b="0" u="sng" dirty="0" smtClean="0">
              <a:solidFill>
                <a:srgbClr val="3366CC"/>
              </a:solidFill>
            </a:endParaRPr>
          </a:p>
          <a:p>
            <a:r>
              <a:rPr lang="de-DE" sz="1300" b="0" dirty="0" smtClean="0">
                <a:solidFill>
                  <a:srgbClr val="3366CC"/>
                </a:solidFill>
              </a:rPr>
              <a:t>→ </a:t>
            </a:r>
            <a:r>
              <a:rPr lang="de-DE" dirty="0" smtClean="0">
                <a:solidFill>
                  <a:srgbClr val="3366CC"/>
                </a:solidFill>
              </a:rPr>
              <a:t>B</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s</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i="1" dirty="0" smtClean="0">
                <a:solidFill>
                  <a:srgbClr val="3366CC"/>
                </a:solidFill>
              </a:rPr>
              <a:t>s</a:t>
            </a:r>
            <a:r>
              <a:rPr lang="de-DE" sz="600" i="1"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2</a:t>
            </a:r>
            <a:endParaRPr lang="de-DE" dirty="0">
              <a:solidFill>
                <a:srgbClr val="3366CC"/>
              </a:solidFill>
            </a:endParaRPr>
          </a:p>
        </p:txBody>
      </p:sp>
      <p:graphicFrame>
        <p:nvGraphicFramePr>
          <p:cNvPr id="31" name="Tabelle 30"/>
          <p:cNvGraphicFramePr>
            <a:graphicFrameLocks noGrp="1"/>
          </p:cNvGraphicFramePr>
          <p:nvPr>
            <p:extLst>
              <p:ext uri="{D42A27DB-BD31-4B8C-83A1-F6EECF244321}">
                <p14:modId xmlns:p14="http://schemas.microsoft.com/office/powerpoint/2010/main" val="98579835"/>
              </p:ext>
            </p:extLst>
          </p:nvPr>
        </p:nvGraphicFramePr>
        <p:xfrm>
          <a:off x="2683564" y="3151403"/>
          <a:ext cx="6275609" cy="1504839"/>
        </p:xfrm>
        <a:graphic>
          <a:graphicData uri="http://schemas.openxmlformats.org/drawingml/2006/table">
            <a:tbl>
              <a:tblPr firstRow="1" bandRow="1">
                <a:tableStyleId>{93296810-A885-4BE3-A3E7-6D5BEEA58F35}</a:tableStyleId>
              </a:tblPr>
              <a:tblGrid>
                <a:gridCol w="1703610"/>
                <a:gridCol w="1692613"/>
                <a:gridCol w="1361873"/>
                <a:gridCol w="1517513"/>
              </a:tblGrid>
              <a:tr h="325120">
                <a:tc>
                  <a:txBody>
                    <a:bodyPr/>
                    <a:lstStyle/>
                    <a:p>
                      <a:r>
                        <a:rPr lang="de-DE" sz="1500" cap="small" baseline="0" dirty="0" smtClean="0"/>
                        <a:t>Kröpfstein</a:t>
                      </a:r>
                      <a:endParaRPr lang="de-DE" sz="1500" cap="small" baseline="0" dirty="0"/>
                    </a:p>
                  </a:txBody>
                  <a:tcPr marL="96012" marR="96012" marT="48768" marB="48768" anchor="ctr"/>
                </a:tc>
                <a:tc>
                  <a:txBody>
                    <a:bodyPr/>
                    <a:lstStyle/>
                    <a:p>
                      <a:r>
                        <a:rPr lang="de-DE" sz="1500" dirty="0" smtClean="0"/>
                        <a:t>Ziehstempel</a:t>
                      </a:r>
                      <a:endParaRPr lang="de-DE" sz="1500" dirty="0"/>
                    </a:p>
                  </a:txBody>
                  <a:tcPr marL="96012" marR="96012" marT="48768" marB="48768" anchor="ctr"/>
                </a:tc>
                <a:tc>
                  <a:txBody>
                    <a:bodyPr/>
                    <a:lstStyle/>
                    <a:p>
                      <a:r>
                        <a:rPr lang="de-DE" sz="1500" i="1" dirty="0" smtClean="0"/>
                        <a:t>Niederhalter</a:t>
                      </a:r>
                      <a:endParaRPr lang="de-DE" sz="1500" i="1" dirty="0"/>
                    </a:p>
                  </a:txBody>
                  <a:tcPr marL="96012" marR="96012" marT="48768" marB="48768" anchor="ctr"/>
                </a:tc>
                <a:tc>
                  <a:txBody>
                    <a:bodyPr/>
                    <a:lstStyle/>
                    <a:p>
                      <a:r>
                        <a:rPr lang="de-DE" sz="1500" smtClean="0"/>
                        <a:t>Nummer</a:t>
                      </a:r>
                      <a:endParaRPr lang="de-DE" sz="1500"/>
                    </a:p>
                  </a:txBody>
                  <a:tcPr marL="96012" marR="96012" marT="48768" marB="48768" anchor="ctr"/>
                </a:tc>
              </a:tr>
              <a:tr h="364887">
                <a:tc>
                  <a:txBody>
                    <a:bodyPr/>
                    <a:lstStyle/>
                    <a:p>
                      <a:r>
                        <a:rPr lang="de-DE" sz="1500" dirty="0" smtClean="0"/>
                        <a:t>Großer</a:t>
                      </a:r>
                      <a:r>
                        <a:rPr lang="de-DE" sz="1500" baseline="0" dirty="0" smtClean="0"/>
                        <a:t> Buchstabe</a:t>
                      </a:r>
                      <a:endParaRPr lang="de-DE" sz="1500" dirty="0"/>
                    </a:p>
                  </a:txBody>
                  <a:tcPr marL="96012" marR="96012" marT="48768" marB="48768" anchor="ctr"/>
                </a:tc>
                <a:tc>
                  <a:txBody>
                    <a:bodyPr/>
                    <a:lstStyle/>
                    <a:p>
                      <a:r>
                        <a:rPr lang="de-DE" sz="1500" dirty="0" smtClean="0"/>
                        <a:t>Kleiner Buchstabe</a:t>
                      </a:r>
                      <a:endParaRPr lang="de-DE" sz="1500" dirty="0"/>
                    </a:p>
                  </a:txBody>
                  <a:tcPr marL="96012" marR="96012" marT="48768" marB="48768" anchor="ctr"/>
                </a:tc>
                <a:tc>
                  <a:txBody>
                    <a:bodyPr/>
                    <a:lstStyle/>
                    <a:p>
                      <a:r>
                        <a:rPr lang="de-DE" sz="1500" i="1" dirty="0" smtClean="0"/>
                        <a:t>kursiv</a:t>
                      </a:r>
                      <a:endParaRPr lang="de-DE" sz="1500" i="1" dirty="0"/>
                    </a:p>
                  </a:txBody>
                  <a:tcPr marL="96012" marR="96012" marT="48768" marB="48768" anchor="ctr"/>
                </a:tc>
                <a:tc>
                  <a:txBody>
                    <a:bodyPr/>
                    <a:lstStyle/>
                    <a:p>
                      <a:r>
                        <a:rPr lang="de-DE" sz="1500" dirty="0" smtClean="0"/>
                        <a:t>Zahl</a:t>
                      </a:r>
                      <a:endParaRPr lang="de-DE" sz="1500" dirty="0"/>
                    </a:p>
                  </a:txBody>
                  <a:tcPr marL="96012" marR="96012" marT="48768" marB="48768" anchor="ctr"/>
                </a:tc>
              </a:tr>
              <a:tr h="325120">
                <a:tc>
                  <a:txBody>
                    <a:bodyPr/>
                    <a:lstStyle/>
                    <a:p>
                      <a:pPr algn="ctr"/>
                      <a:r>
                        <a:rPr lang="de-DE" sz="1500" b="1" dirty="0" smtClean="0"/>
                        <a:t>B</a:t>
                      </a:r>
                      <a:endParaRPr lang="de-DE" sz="1500" b="1" dirty="0"/>
                    </a:p>
                  </a:txBody>
                  <a:tcPr marL="96012" marR="96012" marT="48768" marB="48768" anchor="ctr"/>
                </a:tc>
                <a:tc>
                  <a:txBody>
                    <a:bodyPr/>
                    <a:lstStyle/>
                    <a:p>
                      <a:pPr algn="ctr"/>
                      <a:r>
                        <a:rPr lang="de-DE" sz="1500" b="1" dirty="0" smtClean="0"/>
                        <a:t>s</a:t>
                      </a:r>
                      <a:endParaRPr lang="de-DE" sz="1500" b="1" dirty="0"/>
                    </a:p>
                  </a:txBody>
                  <a:tcPr marL="96012" marR="96012" marT="48768" marB="48768" anchor="ctr"/>
                </a:tc>
                <a:tc>
                  <a:txBody>
                    <a:bodyPr/>
                    <a:lstStyle/>
                    <a:p>
                      <a:pPr algn="ctr"/>
                      <a:r>
                        <a:rPr lang="de-DE" sz="1500" b="1" i="1" dirty="0" smtClean="0"/>
                        <a:t>s</a:t>
                      </a:r>
                      <a:endParaRPr lang="de-DE" sz="1500" b="1" i="1" dirty="0"/>
                    </a:p>
                  </a:txBody>
                  <a:tcPr marL="96012" marR="96012" marT="48768" marB="48768" anchor="ctr"/>
                </a:tc>
                <a:tc>
                  <a:txBody>
                    <a:bodyPr/>
                    <a:lstStyle/>
                    <a:p>
                      <a:pPr algn="ctr"/>
                      <a:r>
                        <a:rPr lang="de-DE" sz="1500" b="1" dirty="0" smtClean="0"/>
                        <a:t>2</a:t>
                      </a:r>
                      <a:endParaRPr lang="de-DE" sz="1500" b="1" dirty="0"/>
                    </a:p>
                  </a:txBody>
                  <a:tcPr marL="96012" marR="96012" marT="48768" marB="48768" anchor="ctr"/>
                </a:tc>
              </a:tr>
              <a:tr h="487680">
                <a:tc>
                  <a:txBody>
                    <a:bodyPr/>
                    <a:lstStyle/>
                    <a:p>
                      <a:r>
                        <a:rPr lang="de-DE" sz="1500" smtClean="0"/>
                        <a:t>Bronze</a:t>
                      </a:r>
                      <a:endParaRPr lang="de-DE" sz="1500"/>
                    </a:p>
                  </a:txBody>
                  <a:tcPr marL="96012" marR="96012" marT="48768" marB="48768" anchor="ctr"/>
                </a:tc>
                <a:tc>
                  <a:txBody>
                    <a:bodyPr/>
                    <a:lstStyle/>
                    <a:p>
                      <a:r>
                        <a:rPr lang="de-DE" sz="1500" dirty="0" smtClean="0"/>
                        <a:t>Stahl</a:t>
                      </a:r>
                      <a:endParaRPr lang="de-DE" sz="1500" dirty="0"/>
                    </a:p>
                  </a:txBody>
                  <a:tcPr marL="96012" marR="96012" marT="48768" marB="48768" anchor="ctr"/>
                </a:tc>
                <a:tc>
                  <a:txBody>
                    <a:bodyPr/>
                    <a:lstStyle/>
                    <a:p>
                      <a:r>
                        <a:rPr lang="de-DE" sz="1500" i="1" dirty="0" smtClean="0"/>
                        <a:t>Stahl</a:t>
                      </a:r>
                      <a:endParaRPr lang="de-DE" sz="1500" i="1" dirty="0"/>
                    </a:p>
                  </a:txBody>
                  <a:tcPr marL="96012" marR="96012" marT="48768" marB="48768" anchor="ctr"/>
                </a:tc>
                <a:tc>
                  <a:txBody>
                    <a:bodyPr/>
                    <a:lstStyle/>
                    <a:p>
                      <a:r>
                        <a:rPr lang="de-DE" sz="1300" dirty="0" smtClean="0"/>
                        <a:t>Zweiter</a:t>
                      </a:r>
                      <a:r>
                        <a:rPr lang="de-DE" sz="1300" baseline="0" dirty="0" smtClean="0"/>
                        <a:t> Durchgang</a:t>
                      </a:r>
                      <a:endParaRPr lang="de-DE" sz="1300" b="0" dirty="0">
                        <a:solidFill>
                          <a:schemeClr val="tx1"/>
                        </a:solidFill>
                      </a:endParaRPr>
                    </a:p>
                  </a:txBody>
                  <a:tcPr marL="96012" marR="96012" marT="48768" marB="48768" anchor="ctr"/>
                </a:tc>
              </a:tr>
            </a:tbl>
          </a:graphicData>
        </a:graphic>
      </p:graphicFrame>
      <p:sp>
        <p:nvSpPr>
          <p:cNvPr id="32" name="Pfeil nach rechts 31"/>
          <p:cNvSpPr/>
          <p:nvPr/>
        </p:nvSpPr>
        <p:spPr>
          <a:xfrm>
            <a:off x="1678984" y="3208755"/>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7" name="Textfeld 36"/>
          <p:cNvSpPr txBox="1"/>
          <p:nvPr/>
        </p:nvSpPr>
        <p:spPr>
          <a:xfrm>
            <a:off x="339704" y="4226012"/>
            <a:ext cx="1339280" cy="328438"/>
          </a:xfrm>
          <a:prstGeom prst="rect">
            <a:avLst/>
          </a:prstGeom>
          <a:noFill/>
        </p:spPr>
        <p:txBody>
          <a:bodyPr wrap="square" lIns="96661" tIns="48331" rIns="96661" bIns="48331" rtlCol="0">
            <a:spAutoFit/>
          </a:bodyPr>
          <a:lstStyle/>
          <a:p>
            <a:r>
              <a:rPr lang="de-DE" sz="1500" b="0" dirty="0" smtClean="0">
                <a:solidFill>
                  <a:srgbClr val="3366CC"/>
                </a:solidFill>
              </a:rPr>
              <a:t>Kombination</a:t>
            </a:r>
            <a:endParaRPr lang="de-DE" b="0" dirty="0">
              <a:solidFill>
                <a:srgbClr val="3366CC"/>
              </a:solidFill>
            </a:endParaRPr>
          </a:p>
        </p:txBody>
      </p:sp>
      <p:sp>
        <p:nvSpPr>
          <p:cNvPr id="38" name="Pfeil nach rechts 37"/>
          <p:cNvSpPr/>
          <p:nvPr/>
        </p:nvSpPr>
        <p:spPr>
          <a:xfrm>
            <a:off x="1678984" y="4277676"/>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pic>
        <p:nvPicPr>
          <p:cNvPr id="40" name="Grafik 39" descr="diebronze.JPG"/>
          <p:cNvPicPr>
            <a:picLocks noChangeAspect="1"/>
          </p:cNvPicPr>
          <p:nvPr/>
        </p:nvPicPr>
        <p:blipFill>
          <a:blip r:embed="rId2" cstate="print"/>
          <a:stretch>
            <a:fillRect/>
          </a:stretch>
        </p:blipFill>
        <p:spPr>
          <a:xfrm>
            <a:off x="2752849" y="4733852"/>
            <a:ext cx="1519719" cy="1102744"/>
          </a:xfrm>
          <a:prstGeom prst="rect">
            <a:avLst/>
          </a:prstGeom>
          <a:ln>
            <a:solidFill>
              <a:schemeClr val="tx1"/>
            </a:solidFill>
          </a:ln>
        </p:spPr>
      </p:pic>
      <p:pic>
        <p:nvPicPr>
          <p:cNvPr id="41" name="Grafik 40" descr="punchstahl.jpg"/>
          <p:cNvPicPr>
            <a:picLocks noChangeAspect="1"/>
          </p:cNvPicPr>
          <p:nvPr/>
        </p:nvPicPr>
        <p:blipFill>
          <a:blip r:embed="rId3" cstate="print"/>
          <a:stretch>
            <a:fillRect/>
          </a:stretch>
        </p:blipFill>
        <p:spPr>
          <a:xfrm>
            <a:off x="4412251" y="4733852"/>
            <a:ext cx="1562465" cy="1101600"/>
          </a:xfrm>
          <a:prstGeom prst="rect">
            <a:avLst/>
          </a:prstGeom>
          <a:ln>
            <a:solidFill>
              <a:schemeClr val="tx1"/>
            </a:solidFill>
          </a:ln>
        </p:spPr>
      </p:pic>
      <p:pic>
        <p:nvPicPr>
          <p:cNvPr id="42" name="Grafik 41" descr="niederhalterS.jpg"/>
          <p:cNvPicPr>
            <a:picLocks noChangeAspect="1"/>
          </p:cNvPicPr>
          <p:nvPr/>
        </p:nvPicPr>
        <p:blipFill>
          <a:blip r:embed="rId4" cstate="print"/>
          <a:stretch>
            <a:fillRect/>
          </a:stretch>
        </p:blipFill>
        <p:spPr>
          <a:xfrm>
            <a:off x="6111229" y="4733852"/>
            <a:ext cx="1503185" cy="1101600"/>
          </a:xfrm>
          <a:prstGeom prst="rect">
            <a:avLst/>
          </a:prstGeom>
          <a:ln>
            <a:solidFill>
              <a:schemeClr val="tx1"/>
            </a:solidFill>
          </a:ln>
        </p:spPr>
      </p:pic>
      <p:sp>
        <p:nvSpPr>
          <p:cNvPr id="43" name="Textfeld 42"/>
          <p:cNvSpPr txBox="1"/>
          <p:nvPr/>
        </p:nvSpPr>
        <p:spPr>
          <a:xfrm>
            <a:off x="7684852" y="5114389"/>
            <a:ext cx="1349818" cy="313050"/>
          </a:xfrm>
          <a:prstGeom prst="rect">
            <a:avLst/>
          </a:prstGeom>
          <a:noFill/>
        </p:spPr>
        <p:txBody>
          <a:bodyPr wrap="square" lIns="96661" tIns="48331" rIns="96661" bIns="48331" rtlCol="0">
            <a:spAutoFit/>
          </a:bodyPr>
          <a:lstStyle/>
          <a:p>
            <a:r>
              <a:rPr lang="de-DE" sz="1400" b="0" dirty="0" smtClean="0"/>
              <a:t>2. Durchgang</a:t>
            </a:r>
            <a:endParaRPr lang="de-DE" sz="1400" b="0" dirty="0"/>
          </a:p>
        </p:txBody>
      </p:sp>
    </p:spTree>
    <p:extLst>
      <p:ext uri="{BB962C8B-B14F-4D97-AF65-F5344CB8AC3E}">
        <p14:creationId xmlns:p14="http://schemas.microsoft.com/office/powerpoint/2010/main" val="1167642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Resultate</a:t>
            </a:r>
            <a:endParaRPr lang="de-DE" b="0" kern="0" dirty="0"/>
          </a:p>
        </p:txBody>
      </p:sp>
      <p:pic>
        <p:nvPicPr>
          <p:cNvPr id="12" name="Grafik 11" descr="PunchDefektGut.JPG"/>
          <p:cNvPicPr>
            <a:picLocks noChangeAspect="1"/>
          </p:cNvPicPr>
          <p:nvPr/>
        </p:nvPicPr>
        <p:blipFill>
          <a:blip r:embed="rId2" cstate="print"/>
          <a:stretch>
            <a:fillRect/>
          </a:stretch>
        </p:blipFill>
        <p:spPr>
          <a:xfrm>
            <a:off x="589884" y="892051"/>
            <a:ext cx="2041427" cy="808335"/>
          </a:xfrm>
          <a:prstGeom prst="rect">
            <a:avLst/>
          </a:prstGeom>
          <a:ln>
            <a:solidFill>
              <a:schemeClr val="tx1"/>
            </a:solidFill>
          </a:ln>
        </p:spPr>
      </p:pic>
      <p:pic>
        <p:nvPicPr>
          <p:cNvPr id="13" name="Grafik 12" descr="Ssk1.JPG"/>
          <p:cNvPicPr>
            <a:picLocks noChangeAspect="1"/>
          </p:cNvPicPr>
          <p:nvPr/>
        </p:nvPicPr>
        <p:blipFill>
          <a:blip r:embed="rId3" cstate="print"/>
          <a:stretch>
            <a:fillRect/>
          </a:stretch>
        </p:blipFill>
        <p:spPr>
          <a:xfrm>
            <a:off x="6611012" y="869475"/>
            <a:ext cx="1936833" cy="1100102"/>
          </a:xfrm>
          <a:prstGeom prst="rect">
            <a:avLst/>
          </a:prstGeom>
          <a:ln>
            <a:solidFill>
              <a:schemeClr val="tx1"/>
            </a:solidFill>
          </a:ln>
        </p:spPr>
      </p:pic>
      <p:pic>
        <p:nvPicPr>
          <p:cNvPr id="15" name="Grafik 14" descr="PunchBAlubau.JPG"/>
          <p:cNvPicPr>
            <a:picLocks noChangeAspect="1"/>
          </p:cNvPicPr>
          <p:nvPr/>
        </p:nvPicPr>
        <p:blipFill>
          <a:blip r:embed="rId4" cstate="print"/>
          <a:stretch>
            <a:fillRect/>
          </a:stretch>
        </p:blipFill>
        <p:spPr>
          <a:xfrm>
            <a:off x="262452" y="4852661"/>
            <a:ext cx="2266739" cy="1139975"/>
          </a:xfrm>
          <a:prstGeom prst="rect">
            <a:avLst/>
          </a:prstGeom>
          <a:ln>
            <a:solidFill>
              <a:schemeClr val="tx1"/>
            </a:solidFill>
          </a:ln>
        </p:spPr>
      </p:pic>
      <p:pic>
        <p:nvPicPr>
          <p:cNvPr id="16" name="Grafik 15" descr="SteinKAlubau.JPG"/>
          <p:cNvPicPr>
            <a:picLocks noChangeAspect="1"/>
          </p:cNvPicPr>
          <p:nvPr/>
        </p:nvPicPr>
        <p:blipFill>
          <a:blip r:embed="rId5" cstate="print"/>
          <a:stretch>
            <a:fillRect/>
          </a:stretch>
        </p:blipFill>
        <p:spPr>
          <a:xfrm>
            <a:off x="151330" y="2451462"/>
            <a:ext cx="2008654" cy="1254704"/>
          </a:xfrm>
          <a:prstGeom prst="rect">
            <a:avLst/>
          </a:prstGeom>
          <a:ln>
            <a:solidFill>
              <a:schemeClr val="tx1"/>
            </a:solidFill>
          </a:ln>
        </p:spPr>
      </p:pic>
      <p:pic>
        <p:nvPicPr>
          <p:cNvPr id="17" name="Grafik 16" descr="BauteilAbsenkSk3.jpg"/>
          <p:cNvPicPr>
            <a:picLocks noChangeAspect="1"/>
          </p:cNvPicPr>
          <p:nvPr/>
        </p:nvPicPr>
        <p:blipFill>
          <a:blip r:embed="rId6" cstate="print"/>
          <a:stretch>
            <a:fillRect/>
          </a:stretch>
        </p:blipFill>
        <p:spPr>
          <a:xfrm>
            <a:off x="3640483" y="4852661"/>
            <a:ext cx="2159800" cy="831567"/>
          </a:xfrm>
          <a:prstGeom prst="rect">
            <a:avLst/>
          </a:prstGeom>
          <a:ln>
            <a:solidFill>
              <a:schemeClr val="tx1"/>
            </a:solidFill>
          </a:ln>
        </p:spPr>
      </p:pic>
      <p:cxnSp>
        <p:nvCxnSpPr>
          <p:cNvPr id="18" name="Gerade Verbindung mit Pfeil 17"/>
          <p:cNvCxnSpPr/>
          <p:nvPr/>
        </p:nvCxnSpPr>
        <p:spPr>
          <a:xfrm flipV="1">
            <a:off x="4912468" y="1490134"/>
            <a:ext cx="1646376" cy="12639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flipV="1">
            <a:off x="2664179" y="1377245"/>
            <a:ext cx="1520471" cy="13768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12468" y="3093157"/>
            <a:ext cx="2289843" cy="338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29" idx="1"/>
          </p:cNvCxnSpPr>
          <p:nvPr/>
        </p:nvCxnSpPr>
        <p:spPr>
          <a:xfrm>
            <a:off x="4720383" y="4031968"/>
            <a:ext cx="2472905" cy="12075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4" idx="2"/>
          </p:cNvCxnSpPr>
          <p:nvPr/>
        </p:nvCxnSpPr>
        <p:spPr>
          <a:xfrm flipH="1">
            <a:off x="4566551" y="4182152"/>
            <a:ext cx="1" cy="6607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2169268" y="3217333"/>
            <a:ext cx="20153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H="1">
            <a:off x="2529191" y="4143022"/>
            <a:ext cx="1617316" cy="1224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75543" y="3706166"/>
            <a:ext cx="1965818" cy="651604"/>
          </a:xfrm>
          <a:prstGeom prst="rect">
            <a:avLst/>
          </a:prstGeom>
          <a:noFill/>
        </p:spPr>
        <p:txBody>
          <a:bodyPr wrap="square" lIns="96661" tIns="48331" rIns="96661" bIns="48331" rtlCol="0">
            <a:spAutoFit/>
          </a:bodyPr>
          <a:lstStyle/>
          <a:p>
            <a:r>
              <a:rPr lang="de-DE" sz="1200" dirty="0" smtClean="0">
                <a:solidFill>
                  <a:srgbClr val="3366CC"/>
                </a:solidFill>
              </a:rPr>
              <a:t>K/s/s - 1: </a:t>
            </a:r>
            <a:r>
              <a:rPr lang="de-DE" sz="1200" b="0" i="1" dirty="0" err="1" smtClean="0">
                <a:solidFill>
                  <a:srgbClr val="3366CC"/>
                </a:solidFill>
              </a:rPr>
              <a:t>Aluminiumauf</a:t>
            </a:r>
            <a:r>
              <a:rPr lang="de-DE" sz="1200" b="0" i="1" dirty="0" smtClean="0">
                <a:solidFill>
                  <a:srgbClr val="3366CC"/>
                </a:solidFill>
              </a:rPr>
              <a:t>-bau an Kröpfstein</a:t>
            </a:r>
          </a:p>
          <a:p>
            <a:endParaRPr lang="de-DE" sz="1200" dirty="0"/>
          </a:p>
        </p:txBody>
      </p:sp>
      <p:sp>
        <p:nvSpPr>
          <p:cNvPr id="26" name="Textfeld 25"/>
          <p:cNvSpPr txBox="1"/>
          <p:nvPr/>
        </p:nvSpPr>
        <p:spPr>
          <a:xfrm>
            <a:off x="3640483" y="5668814"/>
            <a:ext cx="2173294" cy="836270"/>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k</a:t>
            </a:r>
            <a:r>
              <a:rPr lang="de-DE" sz="1200" dirty="0" smtClean="0">
                <a:solidFill>
                  <a:srgbClr val="3366CC"/>
                </a:solidFill>
              </a:rPr>
              <a:t> - 1: </a:t>
            </a:r>
            <a:r>
              <a:rPr lang="de-DE" sz="1200" b="0" i="1" dirty="0" smtClean="0">
                <a:solidFill>
                  <a:srgbClr val="3366CC"/>
                </a:solidFill>
              </a:rPr>
              <a:t>leichte Absenkung des Bauteils, nur mit Licht-spaltverfahren (Haarlineal) sichtbar</a:t>
            </a:r>
            <a:endParaRPr lang="de-DE" sz="1200" b="0" i="1" dirty="0">
              <a:solidFill>
                <a:srgbClr val="3366CC"/>
              </a:solidFill>
            </a:endParaRPr>
          </a:p>
        </p:txBody>
      </p:sp>
      <p:pic>
        <p:nvPicPr>
          <p:cNvPr id="27" name="Grafik 26" descr="Kk1a.JPG"/>
          <p:cNvPicPr>
            <a:picLocks noChangeAspect="1"/>
          </p:cNvPicPr>
          <p:nvPr/>
        </p:nvPicPr>
        <p:blipFill>
          <a:blip r:embed="rId7" cstate="print"/>
          <a:stretch>
            <a:fillRect/>
          </a:stretch>
        </p:blipFill>
        <p:spPr>
          <a:xfrm>
            <a:off x="7234772" y="2850781"/>
            <a:ext cx="2068504" cy="842374"/>
          </a:xfrm>
          <a:prstGeom prst="rect">
            <a:avLst/>
          </a:prstGeom>
          <a:ln>
            <a:solidFill>
              <a:schemeClr val="tx1"/>
            </a:solidFill>
          </a:ln>
        </p:spPr>
      </p:pic>
      <p:sp>
        <p:nvSpPr>
          <p:cNvPr id="28" name="Textfeld 27"/>
          <p:cNvSpPr txBox="1"/>
          <p:nvPr/>
        </p:nvSpPr>
        <p:spPr>
          <a:xfrm>
            <a:off x="7243238" y="3719160"/>
            <a:ext cx="2060038" cy="466938"/>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Oberfläche ein-gedrückt</a:t>
            </a:r>
            <a:endParaRPr lang="de-DE" sz="1200" b="0" i="1" dirty="0">
              <a:solidFill>
                <a:srgbClr val="3366CC"/>
              </a:solidFill>
            </a:endParaRPr>
          </a:p>
        </p:txBody>
      </p:sp>
      <p:pic>
        <p:nvPicPr>
          <p:cNvPr id="29" name="Grafik 28" descr="Sb1a.JPG"/>
          <p:cNvPicPr>
            <a:picLocks noChangeAspect="1"/>
          </p:cNvPicPr>
          <p:nvPr/>
        </p:nvPicPr>
        <p:blipFill>
          <a:blip r:embed="rId8" cstate="print"/>
          <a:stretch>
            <a:fillRect/>
          </a:stretch>
        </p:blipFill>
        <p:spPr>
          <a:xfrm>
            <a:off x="7193288" y="4881845"/>
            <a:ext cx="2151471" cy="715377"/>
          </a:xfrm>
          <a:prstGeom prst="rect">
            <a:avLst/>
          </a:prstGeom>
          <a:ln>
            <a:solidFill>
              <a:schemeClr val="tx1"/>
            </a:solidFill>
          </a:ln>
        </p:spPr>
      </p:pic>
      <p:sp>
        <p:nvSpPr>
          <p:cNvPr id="33" name="Textfeld 32"/>
          <p:cNvSpPr txBox="1"/>
          <p:nvPr/>
        </p:nvSpPr>
        <p:spPr>
          <a:xfrm>
            <a:off x="7175530" y="5608635"/>
            <a:ext cx="2169229" cy="466938"/>
          </a:xfrm>
          <a:prstGeom prst="rect">
            <a:avLst/>
          </a:prstGeom>
          <a:noFill/>
        </p:spPr>
        <p:txBody>
          <a:bodyPr wrap="square" lIns="96661" tIns="48331" rIns="96661" bIns="48331" rtlCol="0">
            <a:spAutoFit/>
          </a:bodyPr>
          <a:lstStyle/>
          <a:p>
            <a:r>
              <a:rPr lang="de-DE" sz="1200" dirty="0" smtClean="0">
                <a:solidFill>
                  <a:srgbClr val="3366CC"/>
                </a:solidFill>
              </a:rPr>
              <a:t>S/b/</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Riefen deutlich zu erkennen</a:t>
            </a:r>
            <a:endParaRPr lang="de-DE" sz="1200" b="0" i="1" dirty="0">
              <a:solidFill>
                <a:srgbClr val="3366CC"/>
              </a:solidFill>
            </a:endParaRPr>
          </a:p>
        </p:txBody>
      </p:sp>
      <p:sp>
        <p:nvSpPr>
          <p:cNvPr id="34" name="Textfeld 33"/>
          <p:cNvSpPr txBox="1"/>
          <p:nvPr/>
        </p:nvSpPr>
        <p:spPr>
          <a:xfrm>
            <a:off x="345686" y="6013863"/>
            <a:ext cx="2183504" cy="466938"/>
          </a:xfrm>
          <a:prstGeom prst="rect">
            <a:avLst/>
          </a:prstGeom>
          <a:noFill/>
        </p:spPr>
        <p:txBody>
          <a:bodyPr wrap="square" lIns="96661" tIns="48331" rIns="96661" bIns="48331" rtlCol="0">
            <a:spAutoFit/>
          </a:bodyPr>
          <a:lstStyle/>
          <a:p>
            <a:r>
              <a:rPr lang="de-DE" sz="1200" dirty="0" smtClean="0">
                <a:solidFill>
                  <a:srgbClr val="3366CC"/>
                </a:solidFill>
              </a:rPr>
              <a:t>B/b/</a:t>
            </a:r>
            <a:r>
              <a:rPr lang="de-DE" sz="1200" i="1" dirty="0" smtClean="0">
                <a:solidFill>
                  <a:srgbClr val="3366CC"/>
                </a:solidFill>
              </a:rPr>
              <a:t>s</a:t>
            </a:r>
            <a:r>
              <a:rPr lang="de-DE" sz="1200" dirty="0" smtClean="0">
                <a:solidFill>
                  <a:srgbClr val="3366CC"/>
                </a:solidFill>
              </a:rPr>
              <a:t> - 4: </a:t>
            </a:r>
            <a:r>
              <a:rPr lang="de-DE" sz="1200" b="0" i="1" dirty="0" smtClean="0">
                <a:solidFill>
                  <a:srgbClr val="3366CC"/>
                </a:solidFill>
              </a:rPr>
              <a:t>Aluminiumaufbau an Bronzestempel</a:t>
            </a:r>
            <a:endParaRPr lang="de-DE" sz="1200" b="0" i="1" dirty="0">
              <a:solidFill>
                <a:srgbClr val="3366CC"/>
              </a:solidFill>
            </a:endParaRPr>
          </a:p>
        </p:txBody>
      </p:sp>
      <p:sp>
        <p:nvSpPr>
          <p:cNvPr id="35" name="Textfeld 34"/>
          <p:cNvSpPr txBox="1"/>
          <p:nvPr/>
        </p:nvSpPr>
        <p:spPr>
          <a:xfrm>
            <a:off x="6611012" y="1984524"/>
            <a:ext cx="1936833" cy="466938"/>
          </a:xfrm>
          <a:prstGeom prst="rect">
            <a:avLst/>
          </a:prstGeom>
          <a:noFill/>
        </p:spPr>
        <p:txBody>
          <a:bodyPr wrap="square" lIns="96661" tIns="48331" rIns="96661" bIns="48331" rtlCol="0">
            <a:spAutoFit/>
          </a:bodyPr>
          <a:lstStyle/>
          <a:p>
            <a:r>
              <a:rPr lang="de-DE" sz="1200" dirty="0" smtClean="0">
                <a:solidFill>
                  <a:srgbClr val="3366CC"/>
                </a:solidFill>
              </a:rPr>
              <a:t>S/s/</a:t>
            </a:r>
            <a:r>
              <a:rPr lang="de-DE" sz="1200" i="1" dirty="0" smtClean="0">
                <a:solidFill>
                  <a:srgbClr val="3366CC"/>
                </a:solidFill>
              </a:rPr>
              <a:t>s - </a:t>
            </a:r>
            <a:r>
              <a:rPr lang="de-DE" sz="1200" dirty="0" smtClean="0">
                <a:solidFill>
                  <a:srgbClr val="3366CC"/>
                </a:solidFill>
              </a:rPr>
              <a:t>1: </a:t>
            </a:r>
            <a:r>
              <a:rPr lang="de-DE" sz="1200" b="0" i="1" dirty="0" smtClean="0">
                <a:solidFill>
                  <a:srgbClr val="3366CC"/>
                </a:solidFill>
              </a:rPr>
              <a:t>sehr gute Ober-</a:t>
            </a:r>
            <a:r>
              <a:rPr lang="de-DE" sz="1200" b="0" i="1" dirty="0" err="1" smtClean="0">
                <a:solidFill>
                  <a:srgbClr val="3366CC"/>
                </a:solidFill>
              </a:rPr>
              <a:t>flächenqualität</a:t>
            </a:r>
            <a:r>
              <a:rPr lang="de-DE" sz="1200" b="0" i="1" dirty="0" smtClean="0">
                <a:solidFill>
                  <a:srgbClr val="3366CC"/>
                </a:solidFill>
              </a:rPr>
              <a:t> </a:t>
            </a:r>
            <a:endParaRPr lang="de-DE" sz="1200" b="0" i="1" dirty="0">
              <a:solidFill>
                <a:srgbClr val="3366CC"/>
              </a:solidFill>
            </a:endParaRPr>
          </a:p>
        </p:txBody>
      </p:sp>
      <p:sp>
        <p:nvSpPr>
          <p:cNvPr id="36" name="Textfeld 35"/>
          <p:cNvSpPr txBox="1"/>
          <p:nvPr/>
        </p:nvSpPr>
        <p:spPr>
          <a:xfrm>
            <a:off x="589883" y="1700386"/>
            <a:ext cx="2041427" cy="466938"/>
          </a:xfrm>
          <a:prstGeom prst="rect">
            <a:avLst/>
          </a:prstGeom>
          <a:noFill/>
        </p:spPr>
        <p:txBody>
          <a:bodyPr wrap="square" lIns="96661" tIns="48331" rIns="96661" bIns="48331" rtlCol="0">
            <a:spAutoFit/>
          </a:bodyPr>
          <a:lstStyle/>
          <a:p>
            <a:r>
              <a:rPr lang="de-DE" sz="1200" dirty="0" smtClean="0">
                <a:solidFill>
                  <a:srgbClr val="3366CC"/>
                </a:solidFill>
              </a:rPr>
              <a:t>S/k/</a:t>
            </a:r>
            <a:r>
              <a:rPr lang="de-DE" sz="1200" i="1" dirty="0" smtClean="0">
                <a:solidFill>
                  <a:srgbClr val="3366CC"/>
                </a:solidFill>
              </a:rPr>
              <a:t>s - </a:t>
            </a:r>
            <a:r>
              <a:rPr lang="de-DE" sz="1200" dirty="0" smtClean="0">
                <a:solidFill>
                  <a:srgbClr val="3366CC"/>
                </a:solidFill>
              </a:rPr>
              <a:t>1:</a:t>
            </a:r>
            <a:r>
              <a:rPr lang="de-DE" sz="1200" i="1" dirty="0" smtClean="0">
                <a:solidFill>
                  <a:srgbClr val="3366CC"/>
                </a:solidFill>
              </a:rPr>
              <a:t> </a:t>
            </a:r>
            <a:r>
              <a:rPr lang="de-DE" sz="1200" b="0" i="1" dirty="0" smtClean="0">
                <a:solidFill>
                  <a:srgbClr val="3366CC"/>
                </a:solidFill>
              </a:rPr>
              <a:t>Deformation am Ziehstempel</a:t>
            </a:r>
            <a:endParaRPr lang="de-DE" sz="1200" b="0" i="1" dirty="0">
              <a:solidFill>
                <a:srgbClr val="3366CC"/>
              </a:solidFill>
            </a:endParaRPr>
          </a:p>
        </p:txBody>
      </p:sp>
      <p:pic>
        <p:nvPicPr>
          <p:cNvPr id="14" name="Grafik 13" descr="kropfeinhzeich.jpg"/>
          <p:cNvPicPr>
            <a:picLocks noChangeAspect="1"/>
          </p:cNvPicPr>
          <p:nvPr/>
        </p:nvPicPr>
        <p:blipFill>
          <a:blip r:embed="rId9" cstate="print"/>
          <a:stretch>
            <a:fillRect/>
          </a:stretch>
        </p:blipFill>
        <p:spPr>
          <a:xfrm>
            <a:off x="4120124" y="2659089"/>
            <a:ext cx="892855" cy="1523063"/>
          </a:xfrm>
          <a:prstGeom prst="rect">
            <a:avLst/>
          </a:prstGeom>
          <a:ln>
            <a:solidFill>
              <a:schemeClr val="tx1"/>
            </a:solidFill>
          </a:ln>
        </p:spPr>
      </p:pic>
    </p:spTree>
    <p:extLst>
      <p:ext uri="{BB962C8B-B14F-4D97-AF65-F5344CB8AC3E}">
        <p14:creationId xmlns:p14="http://schemas.microsoft.com/office/powerpoint/2010/main" val="29014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ppt_x"/>
                                          </p:val>
                                        </p:tav>
                                        <p:tav tm="100000">
                                          <p:val>
                                            <p:strVal val="#ppt_x"/>
                                          </p:val>
                                        </p:tav>
                                      </p:tavLst>
                                    </p:anim>
                                    <p:anim calcmode="lin" valueType="num">
                                      <p:cBhvr additive="base">
                                        <p:cTn id="8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ppt_x"/>
                                          </p:val>
                                        </p:tav>
                                        <p:tav tm="100000">
                                          <p:val>
                                            <p:strVal val="#ppt_x"/>
                                          </p:val>
                                        </p:tav>
                                      </p:tavLst>
                                    </p:anim>
                                    <p:anim calcmode="lin" valueType="num">
                                      <p:cBhvr additive="base">
                                        <p:cTn id="96" dur="500" fill="hold"/>
                                        <p:tgtEl>
                                          <p:spTgt spid="1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ppt_x"/>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3" grpId="0"/>
      <p:bldP spid="34" grpId="0"/>
      <p:bldP spid="3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Übersicht: Auswertung Kröpfversuche</a:t>
            </a:r>
            <a:endParaRPr lang="de-DE" b="0" kern="0" dirty="0"/>
          </a:p>
        </p:txBody>
      </p:sp>
      <p:pic>
        <p:nvPicPr>
          <p:cNvPr id="30" name="Grafik 29" descr="UebersichtKroepfen.jpg"/>
          <p:cNvPicPr>
            <a:picLocks noChangeAspect="1"/>
          </p:cNvPicPr>
          <p:nvPr/>
        </p:nvPicPr>
        <p:blipFill>
          <a:blip r:embed="rId2" cstate="print"/>
          <a:stretch>
            <a:fillRect/>
          </a:stretch>
        </p:blipFill>
        <p:spPr>
          <a:xfrm>
            <a:off x="1756128" y="902077"/>
            <a:ext cx="5754345" cy="5494563"/>
          </a:xfrm>
          <a:prstGeom prst="rect">
            <a:avLst/>
          </a:prstGeom>
        </p:spPr>
      </p:pic>
    </p:spTree>
    <p:extLst>
      <p:ext uri="{BB962C8B-B14F-4D97-AF65-F5344CB8AC3E}">
        <p14:creationId xmlns:p14="http://schemas.microsoft.com/office/powerpoint/2010/main" val="2167731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2309311" y="1448950"/>
            <a:ext cx="5167313" cy="1825336"/>
            <a:chOff x="4160432" y="1205138"/>
            <a:chExt cx="5167313" cy="1825336"/>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r="2077"/>
            <a:stretch>
              <a:fillRect/>
            </a:stretch>
          </p:blipFill>
          <p:spPr bwMode="auto">
            <a:xfrm rot="21298058">
              <a:off x="4160432" y="1205138"/>
              <a:ext cx="5167313" cy="160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hteck 11"/>
            <p:cNvSpPr/>
            <p:nvPr/>
          </p:nvSpPr>
          <p:spPr>
            <a:xfrm>
              <a:off x="4610100" y="2385060"/>
              <a:ext cx="2781300" cy="645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Rechteck 13"/>
            <p:cNvSpPr/>
            <p:nvPr/>
          </p:nvSpPr>
          <p:spPr>
            <a:xfrm>
              <a:off x="6561467" y="1267751"/>
              <a:ext cx="628650" cy="22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pic>
        <p:nvPicPr>
          <p:cNvPr id="4" name="Grafik 3" descr="audia3verd.png"/>
          <p:cNvPicPr>
            <a:picLocks noChangeAspect="1"/>
          </p:cNvPicPr>
          <p:nvPr/>
        </p:nvPicPr>
        <p:blipFill>
          <a:blip r:embed="rId3" cstate="print"/>
          <a:stretch>
            <a:fillRect/>
          </a:stretch>
        </p:blipFill>
        <p:spPr>
          <a:xfrm>
            <a:off x="304800" y="3397956"/>
            <a:ext cx="4635430" cy="2664177"/>
          </a:xfrm>
          <a:prstGeom prst="rect">
            <a:avLst/>
          </a:prstGeom>
          <a:ln>
            <a:noFill/>
          </a:ln>
        </p:spPr>
      </p:pic>
      <p:sp>
        <p:nvSpPr>
          <p:cNvPr id="9"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Untersuchungsobjekt</a:t>
            </a:r>
          </a:p>
        </p:txBody>
      </p:sp>
      <p:sp>
        <p:nvSpPr>
          <p:cNvPr id="3" name="Inhaltsplatzhalter 2"/>
          <p:cNvSpPr>
            <a:spLocks noGrp="1"/>
          </p:cNvSpPr>
          <p:nvPr>
            <p:ph idx="1"/>
          </p:nvPr>
        </p:nvSpPr>
        <p:spPr>
          <a:xfrm>
            <a:off x="0" y="1107804"/>
            <a:ext cx="9601200" cy="648426"/>
          </a:xfrm>
        </p:spPr>
        <p:txBody>
          <a:bodyPr/>
          <a:lstStyle/>
          <a:p>
            <a:pPr algn="ctr">
              <a:buNone/>
            </a:pPr>
            <a:r>
              <a:rPr lang="de-DE" sz="2400" dirty="0">
                <a:solidFill>
                  <a:srgbClr val="0070C0"/>
                </a:solidFill>
                <a:ea typeface="+mj-ea"/>
              </a:rPr>
              <a:t>Verdeckkastendeckel des Audi A3 Cabriolets</a:t>
            </a:r>
          </a:p>
          <a:p>
            <a:pPr algn="ctr">
              <a:buNone/>
            </a:pPr>
            <a:endParaRPr lang="de-DE" dirty="0" smtClean="0"/>
          </a:p>
          <a:p>
            <a:pPr algn="ctr">
              <a:buNone/>
            </a:pPr>
            <a:endParaRPr lang="de-DE" dirty="0"/>
          </a:p>
        </p:txBody>
      </p:sp>
      <p:pic>
        <p:nvPicPr>
          <p:cNvPr id="15" name="Grafik 14" descr="audia3VERDEK2.jpg"/>
          <p:cNvPicPr>
            <a:picLocks noChangeAspect="1"/>
          </p:cNvPicPr>
          <p:nvPr/>
        </p:nvPicPr>
        <p:blipFill>
          <a:blip r:embed="rId4" cstate="print"/>
          <a:stretch>
            <a:fillRect/>
          </a:stretch>
        </p:blipFill>
        <p:spPr>
          <a:xfrm>
            <a:off x="5328355" y="3409245"/>
            <a:ext cx="3763413" cy="2706863"/>
          </a:xfrm>
          <a:prstGeom prst="rect">
            <a:avLst/>
          </a:prstGeom>
        </p:spPr>
      </p:pic>
      <p:cxnSp>
        <p:nvCxnSpPr>
          <p:cNvPr id="17" name="Gerade Verbindung mit Pfeil 16"/>
          <p:cNvCxnSpPr/>
          <p:nvPr/>
        </p:nvCxnSpPr>
        <p:spPr>
          <a:xfrm>
            <a:off x="5339644" y="2088444"/>
            <a:ext cx="2494845" cy="2596445"/>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a:off x="4222044" y="2099733"/>
            <a:ext cx="1117600" cy="2178756"/>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4" name="Freihandform 23"/>
          <p:cNvSpPr/>
          <p:nvPr/>
        </p:nvSpPr>
        <p:spPr>
          <a:xfrm>
            <a:off x="5615034" y="3738504"/>
            <a:ext cx="2596445" cy="1892770"/>
          </a:xfrm>
          <a:custGeom>
            <a:avLst/>
            <a:gdLst>
              <a:gd name="connsiteX0" fmla="*/ 1828800 w 2596445"/>
              <a:gd name="connsiteY0" fmla="*/ 0 h 1892770"/>
              <a:gd name="connsiteX1" fmla="*/ 2540000 w 2596445"/>
              <a:gd name="connsiteY1" fmla="*/ 406400 h 1892770"/>
              <a:gd name="connsiteX2" fmla="*/ 2167467 w 2596445"/>
              <a:gd name="connsiteY2" fmla="*/ 1061155 h 1892770"/>
              <a:gd name="connsiteX3" fmla="*/ 1286934 w 2596445"/>
              <a:gd name="connsiteY3" fmla="*/ 1783644 h 1892770"/>
              <a:gd name="connsiteX4" fmla="*/ 0 w 2596445"/>
              <a:gd name="connsiteY4" fmla="*/ 1715911 h 189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445" h="1892770">
                <a:moveTo>
                  <a:pt x="1828800" y="0"/>
                </a:moveTo>
                <a:cubicBezTo>
                  <a:pt x="2156177" y="114770"/>
                  <a:pt x="2483555" y="229541"/>
                  <a:pt x="2540000" y="406400"/>
                </a:cubicBezTo>
                <a:cubicBezTo>
                  <a:pt x="2596445" y="583259"/>
                  <a:pt x="2376311" y="831614"/>
                  <a:pt x="2167467" y="1061155"/>
                </a:cubicBezTo>
                <a:cubicBezTo>
                  <a:pt x="1958623" y="1290696"/>
                  <a:pt x="1648178" y="1674518"/>
                  <a:pt x="1286934" y="1783644"/>
                </a:cubicBezTo>
                <a:cubicBezTo>
                  <a:pt x="925690" y="1892770"/>
                  <a:pt x="462845" y="1804340"/>
                  <a:pt x="0" y="1715911"/>
                </a:cubicBezTo>
              </a:path>
            </a:pathLst>
          </a:cu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406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Erkenntnisse Kröpfprozess</a:t>
            </a:r>
            <a:endParaRPr lang="de-DE" b="0" kern="0" dirty="0"/>
          </a:p>
        </p:txBody>
      </p:sp>
      <p:sp>
        <p:nvSpPr>
          <p:cNvPr id="4" name="Textfeld 3"/>
          <p:cNvSpPr txBox="1"/>
          <p:nvPr/>
        </p:nvSpPr>
        <p:spPr>
          <a:xfrm>
            <a:off x="749261" y="1367776"/>
            <a:ext cx="4082854" cy="1574933"/>
          </a:xfrm>
          <a:prstGeom prst="rect">
            <a:avLst/>
          </a:prstGeom>
          <a:noFill/>
        </p:spPr>
        <p:txBody>
          <a:bodyPr wrap="square" lIns="96661" tIns="48331" rIns="96661" bIns="48331" rtlCol="0">
            <a:spAutoFit/>
          </a:bodyPr>
          <a:lstStyle/>
          <a:p>
            <a:pPr marL="285750" indent="-285750">
              <a:buFont typeface="Arial" pitchFamily="34" charset="0"/>
              <a:buChar char="•"/>
            </a:pPr>
            <a:r>
              <a:rPr lang="de-DE" b="0" dirty="0" smtClean="0">
                <a:solidFill>
                  <a:srgbClr val="0070C0"/>
                </a:solidFill>
              </a:rPr>
              <a:t>Herkömmliche Wirkteilkombination S/s/</a:t>
            </a:r>
            <a:r>
              <a:rPr lang="de-DE" b="0" i="1" dirty="0" smtClean="0">
                <a:solidFill>
                  <a:srgbClr val="0070C0"/>
                </a:solidFill>
              </a:rPr>
              <a:t>s</a:t>
            </a:r>
            <a:r>
              <a:rPr lang="de-DE" b="0" dirty="0" smtClean="0">
                <a:solidFill>
                  <a:srgbClr val="0070C0"/>
                </a:solidFill>
              </a:rPr>
              <a:t> sollte beibehalten werden</a:t>
            </a:r>
          </a:p>
          <a:p>
            <a:pPr marL="285750" indent="-285750">
              <a:buFont typeface="Arial" pitchFamily="34" charset="0"/>
              <a:buChar char="•"/>
            </a:pPr>
            <a:endParaRPr lang="de-DE" b="0" dirty="0" smtClean="0">
              <a:solidFill>
                <a:srgbClr val="0070C0"/>
              </a:solidFill>
            </a:endParaRPr>
          </a:p>
          <a:p>
            <a:pPr marL="285750" indent="-285750">
              <a:buFont typeface="Arial" pitchFamily="34" charset="0"/>
              <a:buChar char="•"/>
            </a:pPr>
            <a:r>
              <a:rPr lang="de-DE" b="0" dirty="0" smtClean="0">
                <a:solidFill>
                  <a:srgbClr val="0070C0"/>
                </a:solidFill>
              </a:rPr>
              <a:t>Hauptproblematik „Aluminiumaufbau“ durch kontrollierte Einbringung des </a:t>
            </a:r>
            <a:r>
              <a:rPr lang="de-DE" b="0" dirty="0" err="1" smtClean="0">
                <a:solidFill>
                  <a:srgbClr val="0070C0"/>
                </a:solidFill>
              </a:rPr>
              <a:t>Ziehöls</a:t>
            </a:r>
            <a:r>
              <a:rPr lang="de-DE" b="0" dirty="0" smtClean="0">
                <a:solidFill>
                  <a:srgbClr val="0070C0"/>
                </a:solidFill>
              </a:rPr>
              <a:t> minimieren</a:t>
            </a:r>
          </a:p>
        </p:txBody>
      </p:sp>
      <p:pic>
        <p:nvPicPr>
          <p:cNvPr id="5" name="Grafik 4" descr="DueseGut.jpg"/>
          <p:cNvPicPr>
            <a:picLocks noChangeAspect="1"/>
          </p:cNvPicPr>
          <p:nvPr/>
        </p:nvPicPr>
        <p:blipFill>
          <a:blip r:embed="rId2" cstate="print"/>
          <a:stretch>
            <a:fillRect/>
          </a:stretch>
        </p:blipFill>
        <p:spPr>
          <a:xfrm>
            <a:off x="599980" y="3681107"/>
            <a:ext cx="4985130" cy="2123053"/>
          </a:xfrm>
          <a:prstGeom prst="rect">
            <a:avLst/>
          </a:prstGeom>
          <a:ln>
            <a:solidFill>
              <a:schemeClr val="tx1"/>
            </a:solidFill>
          </a:ln>
        </p:spPr>
      </p:pic>
      <p:pic>
        <p:nvPicPr>
          <p:cNvPr id="6" name="Grafik 5" descr="DueseMittelweit.JPG"/>
          <p:cNvPicPr>
            <a:picLocks noChangeAspect="1"/>
          </p:cNvPicPr>
          <p:nvPr/>
        </p:nvPicPr>
        <p:blipFill>
          <a:blip r:embed="rId3" cstate="print"/>
          <a:stretch>
            <a:fillRect/>
          </a:stretch>
        </p:blipFill>
        <p:spPr>
          <a:xfrm>
            <a:off x="5896144" y="3681107"/>
            <a:ext cx="2686732" cy="2123053"/>
          </a:xfrm>
          <a:prstGeom prst="rect">
            <a:avLst/>
          </a:prstGeom>
          <a:ln>
            <a:solidFill>
              <a:schemeClr val="tx1"/>
            </a:solidFill>
          </a:ln>
        </p:spPr>
      </p:pic>
      <p:cxnSp>
        <p:nvCxnSpPr>
          <p:cNvPr id="7" name="Gerade Verbindung mit Pfeil 6"/>
          <p:cNvCxnSpPr/>
          <p:nvPr/>
        </p:nvCxnSpPr>
        <p:spPr>
          <a:xfrm flipH="1">
            <a:off x="2694039" y="2865467"/>
            <a:ext cx="6888" cy="72714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6014004" y="1503882"/>
            <a:ext cx="2495077" cy="1082491"/>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Düse und Düsenhalterung (Ziehöl Versorgung) stabiler konzipieren</a:t>
            </a:r>
          </a:p>
        </p:txBody>
      </p:sp>
      <p:cxnSp>
        <p:nvCxnSpPr>
          <p:cNvPr id="9" name="Gerade Verbindung mit Pfeil 8"/>
          <p:cNvCxnSpPr/>
          <p:nvPr/>
        </p:nvCxnSpPr>
        <p:spPr>
          <a:xfrm>
            <a:off x="7239510" y="2685128"/>
            <a:ext cx="0" cy="8168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Pfeil nach rechts 10"/>
          <p:cNvSpPr/>
          <p:nvPr/>
        </p:nvSpPr>
        <p:spPr>
          <a:xfrm>
            <a:off x="5442494" y="1727550"/>
            <a:ext cx="453650" cy="5376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spTree>
    <p:extLst>
      <p:ext uri="{BB962C8B-B14F-4D97-AF65-F5344CB8AC3E}">
        <p14:creationId xmlns:p14="http://schemas.microsoft.com/office/powerpoint/2010/main" val="2510677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0" y="2720622"/>
            <a:ext cx="9601199" cy="707886"/>
          </a:xfrm>
          <a:prstGeom prst="rect">
            <a:avLst/>
          </a:prstGeom>
          <a:noFill/>
        </p:spPr>
        <p:txBody>
          <a:bodyPr wrap="square" rtlCol="0">
            <a:spAutoFit/>
          </a:bodyPr>
          <a:lstStyle/>
          <a:p>
            <a:pPr algn="ctr"/>
            <a:r>
              <a:rPr lang="de-DE" sz="4000" b="0" dirty="0" smtClean="0"/>
              <a:t>Vielen Dank für Ihre Aufmerksamkeit!</a:t>
            </a:r>
            <a:endParaRPr lang="de-DE" sz="4000" b="0" dirty="0"/>
          </a:p>
        </p:txBody>
      </p:sp>
    </p:spTree>
  </p:cSld>
  <p:clrMapOvr>
    <a:masterClrMapping/>
  </p:clrMapOvr>
  <p:transition>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817569" y="1849861"/>
            <a:ext cx="5850243" cy="3113816"/>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Beulen</a:t>
            </a: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a:t>
            </a:r>
            <a:r>
              <a:rPr lang="de-DE" sz="2400" b="0" kern="0" dirty="0" smtClean="0">
                <a:solidFill>
                  <a:srgbClr val="0070C0"/>
                </a:solidFill>
                <a:latin typeface="Arial"/>
                <a:ea typeface="+mj-ea"/>
                <a:cs typeface="Arial"/>
              </a:rPr>
              <a:t>Oberflächenfehler</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Ideale </a:t>
            </a:r>
            <a:r>
              <a:rPr lang="de-DE" sz="2400" b="0" kern="0" dirty="0" smtClean="0">
                <a:solidFill>
                  <a:srgbClr val="0070C0"/>
                </a:solidFill>
                <a:latin typeface="Arial"/>
                <a:ea typeface="+mj-ea"/>
                <a:cs typeface="Arial"/>
              </a:rPr>
              <a:t>Fugenverläufe</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Präzise </a:t>
            </a:r>
            <a:r>
              <a:rPr lang="de-DE" sz="2400" b="0" kern="0" dirty="0" smtClean="0">
                <a:solidFill>
                  <a:srgbClr val="0070C0"/>
                </a:solidFill>
                <a:latin typeface="Arial"/>
                <a:ea typeface="+mj-ea"/>
                <a:cs typeface="Arial"/>
              </a:rPr>
              <a:t>Radien </a:t>
            </a:r>
            <a:r>
              <a:rPr lang="de-DE" sz="2400" b="0" i="1" kern="0" dirty="0" smtClean="0">
                <a:solidFill>
                  <a:srgbClr val="0070C0"/>
                </a:solidFill>
                <a:latin typeface="Arial"/>
                <a:ea typeface="+mj-ea"/>
                <a:cs typeface="Arial"/>
              </a:rPr>
              <a:t>(Anmutungspaket)</a:t>
            </a:r>
            <a:endParaRPr lang="de-DE" sz="2400" b="0" i="1"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Form- und Lagetoleranzen</a:t>
            </a: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Spalttoleranzen</a:t>
            </a:r>
          </a:p>
          <a:p>
            <a:pPr>
              <a:buFont typeface="Wingdings" pitchFamily="2" charset="2"/>
              <a:buChar char="§"/>
            </a:pPr>
            <a:endParaRPr lang="de-DE" sz="2500" b="0" dirty="0" smtClean="0"/>
          </a:p>
        </p:txBody>
      </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Qualitätsanforderungen an Bauteil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a:t>
            </a:r>
          </a:p>
        </p:txBody>
      </p:sp>
      <p:grpSp>
        <p:nvGrpSpPr>
          <p:cNvPr id="2" name="Gruppieren 1"/>
          <p:cNvGrpSpPr/>
          <p:nvPr/>
        </p:nvGrpSpPr>
        <p:grpSpPr>
          <a:xfrm>
            <a:off x="1851873" y="1127126"/>
            <a:ext cx="5335498" cy="3099626"/>
            <a:chOff x="1851873" y="2471832"/>
            <a:chExt cx="5335498" cy="3099626"/>
          </a:xfrm>
        </p:grpSpPr>
        <p:pic>
          <p:nvPicPr>
            <p:cNvPr id="4" name="Grafik 3" descr="vormaterial.JPG"/>
            <p:cNvPicPr>
              <a:picLocks noChangeAspect="1"/>
            </p:cNvPicPr>
            <p:nvPr/>
          </p:nvPicPr>
          <p:blipFill>
            <a:blip r:embed="rId2" cstate="print"/>
            <a:stretch>
              <a:fillRect/>
            </a:stretch>
          </p:blipFill>
          <p:spPr>
            <a:xfrm>
              <a:off x="1851873" y="2471832"/>
              <a:ext cx="5335497" cy="2671267"/>
            </a:xfrm>
            <a:prstGeom prst="rect">
              <a:avLst/>
            </a:prstGeom>
          </p:spPr>
        </p:pic>
        <p:sp>
          <p:nvSpPr>
            <p:cNvPr id="7" name="Titel 1"/>
            <p:cNvSpPr txBox="1">
              <a:spLocks/>
            </p:cNvSpPr>
            <p:nvPr/>
          </p:nvSpPr>
          <p:spPr bwMode="auto">
            <a:xfrm>
              <a:off x="1851873" y="5143100"/>
              <a:ext cx="5335498" cy="428358"/>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pPr algn="ctr"/>
              <a:r>
                <a:rPr lang="de-DE" sz="1800" b="0" i="1" kern="0" smtClean="0"/>
                <a:t>Aluminium Strangpressprofile</a:t>
              </a:r>
              <a:endParaRPr lang="de-DE" sz="1800" b="0" i="1" kern="0" dirty="0"/>
            </a:p>
          </p:txBody>
        </p:sp>
      </p:grpSp>
      <p:sp>
        <p:nvSpPr>
          <p:cNvPr id="8" name="Textfeld 7"/>
          <p:cNvSpPr txBox="1"/>
          <p:nvPr/>
        </p:nvSpPr>
        <p:spPr>
          <a:xfrm>
            <a:off x="2255283" y="4226752"/>
            <a:ext cx="6888716" cy="1869630"/>
          </a:xfrm>
          <a:prstGeom prst="rect">
            <a:avLst/>
          </a:prstGeom>
          <a:noFill/>
        </p:spPr>
        <p:txBody>
          <a:bodyPr wrap="square" lIns="96661" tIns="48331" rIns="96661" bIns="48331" rtlCol="0">
            <a:spAutoFit/>
          </a:bodyPr>
          <a:lstStyle/>
          <a:p>
            <a:pPr>
              <a:lnSpc>
                <a:spcPct val="114000"/>
              </a:lnSpc>
            </a:pPr>
            <a:r>
              <a:rPr lang="de-DE" sz="2100" u="sng" dirty="0" smtClean="0">
                <a:solidFill>
                  <a:srgbClr val="3366CC"/>
                </a:solidFill>
              </a:rPr>
              <a:t>Vorteile</a:t>
            </a:r>
            <a:r>
              <a:rPr lang="de-DE" sz="2100" dirty="0" smtClean="0">
                <a:solidFill>
                  <a:srgbClr val="3366CC"/>
                </a:solidFill>
              </a:rPr>
              <a:t>:</a:t>
            </a:r>
            <a:endParaRPr lang="de-DE" sz="2100" u="sng" dirty="0" smtClean="0">
              <a:solidFill>
                <a:srgbClr val="3366CC"/>
              </a:solidFill>
            </a:endParaRPr>
          </a:p>
          <a:p>
            <a:pPr>
              <a:lnSpc>
                <a:spcPct val="114000"/>
              </a:lnSpc>
              <a:buFont typeface="Arial" pitchFamily="34" charset="0"/>
              <a:buChar char="•"/>
            </a:pPr>
            <a:r>
              <a:rPr lang="de-DE" b="0" dirty="0" smtClean="0">
                <a:solidFill>
                  <a:srgbClr val="3366CC"/>
                </a:solidFill>
              </a:rPr>
              <a:t> Gute Umformbarkeit</a:t>
            </a:r>
          </a:p>
          <a:p>
            <a:pPr>
              <a:lnSpc>
                <a:spcPct val="114000"/>
              </a:lnSpc>
              <a:buFont typeface="Arial" pitchFamily="34" charset="0"/>
              <a:buChar char="•"/>
            </a:pPr>
            <a:r>
              <a:rPr lang="de-DE" b="0" dirty="0" smtClean="0">
                <a:solidFill>
                  <a:srgbClr val="3366CC"/>
                </a:solidFill>
              </a:rPr>
              <a:t> Hohe Korrosionsbeständigkeit*</a:t>
            </a:r>
            <a:endParaRPr lang="de-DE" b="0" i="1" dirty="0" smtClean="0">
              <a:solidFill>
                <a:srgbClr val="3366CC"/>
              </a:solidFill>
            </a:endParaRPr>
          </a:p>
          <a:p>
            <a:pPr>
              <a:lnSpc>
                <a:spcPct val="114000"/>
              </a:lnSpc>
              <a:buFont typeface="Arial" pitchFamily="34" charset="0"/>
              <a:buChar char="•"/>
            </a:pPr>
            <a:r>
              <a:rPr lang="de-DE" b="0" dirty="0" smtClean="0">
                <a:solidFill>
                  <a:srgbClr val="3366CC"/>
                </a:solidFill>
              </a:rPr>
              <a:t> Hervorragende Oberflächengüte zu erzielen*</a:t>
            </a:r>
          </a:p>
          <a:p>
            <a:pPr>
              <a:lnSpc>
                <a:spcPct val="114000"/>
              </a:lnSpc>
              <a:buFont typeface="Arial" pitchFamily="34" charset="0"/>
              <a:buChar char="•"/>
            </a:pPr>
            <a:r>
              <a:rPr lang="de-DE" b="0" dirty="0" smtClean="0">
                <a:solidFill>
                  <a:srgbClr val="3366CC"/>
                </a:solidFill>
              </a:rPr>
              <a:t> Hoher Glanzgrad*</a:t>
            </a:r>
          </a:p>
          <a:p>
            <a:pPr>
              <a:lnSpc>
                <a:spcPct val="114000"/>
              </a:lnSpc>
              <a:buFont typeface="Arial" pitchFamily="34" charset="0"/>
              <a:buChar char="•"/>
            </a:pPr>
            <a:r>
              <a:rPr lang="de-DE" b="0" dirty="0" smtClean="0">
                <a:solidFill>
                  <a:srgbClr val="3366CC"/>
                </a:solidFill>
              </a:rPr>
              <a:t> Geringes Gewicht</a:t>
            </a:r>
            <a:endParaRPr lang="de-DE" b="0" dirty="0">
              <a:solidFill>
                <a:srgbClr val="3366CC"/>
              </a:solidFill>
            </a:endParaRPr>
          </a:p>
        </p:txBody>
      </p:sp>
      <p:sp>
        <p:nvSpPr>
          <p:cNvPr id="3" name="Rechteck 2"/>
          <p:cNvSpPr/>
          <p:nvPr/>
        </p:nvSpPr>
        <p:spPr>
          <a:xfrm>
            <a:off x="139425" y="6101112"/>
            <a:ext cx="3946914" cy="338554"/>
          </a:xfrm>
          <a:prstGeom prst="rect">
            <a:avLst/>
          </a:prstGeom>
        </p:spPr>
        <p:txBody>
          <a:bodyPr wrap="none">
            <a:spAutoFit/>
          </a:bodyPr>
          <a:lstStyle/>
          <a:p>
            <a:r>
              <a:rPr lang="de-DE" b="0" i="1" dirty="0" smtClean="0">
                <a:solidFill>
                  <a:srgbClr val="3366CC"/>
                </a:solidFill>
              </a:rPr>
              <a:t>* in </a:t>
            </a:r>
            <a:r>
              <a:rPr lang="de-DE" b="0" i="1" dirty="0">
                <a:solidFill>
                  <a:srgbClr val="3366CC"/>
                </a:solidFill>
              </a:rPr>
              <a:t>Kombination mit dem </a:t>
            </a:r>
            <a:r>
              <a:rPr lang="de-DE" b="0" i="1" dirty="0" err="1">
                <a:solidFill>
                  <a:srgbClr val="3366CC"/>
                </a:solidFill>
              </a:rPr>
              <a:t>Eloxalverfahren</a:t>
            </a:r>
            <a:endParaRPr lang="de-DE" dirty="0"/>
          </a:p>
        </p:txBody>
      </p:sp>
    </p:spTree>
    <p:extLst>
      <p:ext uri="{BB962C8B-B14F-4D97-AF65-F5344CB8AC3E}">
        <p14:creationId xmlns:p14="http://schemas.microsoft.com/office/powerpoint/2010/main" val="3539800470"/>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 Kategorisierung</a:t>
            </a:r>
          </a:p>
        </p:txBody>
      </p:sp>
      <p:sp>
        <p:nvSpPr>
          <p:cNvPr id="9" name="Textfeld 8"/>
          <p:cNvSpPr txBox="1"/>
          <p:nvPr/>
        </p:nvSpPr>
        <p:spPr>
          <a:xfrm>
            <a:off x="147919" y="1188321"/>
            <a:ext cx="9332258" cy="1214835"/>
          </a:xfrm>
          <a:prstGeom prst="rect">
            <a:avLst/>
          </a:prstGeom>
          <a:noFill/>
        </p:spPr>
        <p:txBody>
          <a:bodyPr wrap="square" lIns="96661" tIns="48331" rIns="96661" bIns="48331" rtlCol="0">
            <a:spAutoFit/>
          </a:bodyPr>
          <a:lstStyle/>
          <a:p>
            <a:pPr>
              <a:lnSpc>
                <a:spcPct val="114000"/>
              </a:lnSpc>
            </a:pPr>
            <a:r>
              <a:rPr lang="de-DE" sz="2000" b="0" kern="0" dirty="0">
                <a:solidFill>
                  <a:srgbClr val="0070C0"/>
                </a:solidFill>
                <a:latin typeface="Arial"/>
                <a:ea typeface="+mj-ea"/>
                <a:cs typeface="Arial"/>
              </a:rPr>
              <a:t>Strangpressprofile werden </a:t>
            </a:r>
            <a:r>
              <a:rPr lang="de-DE" sz="2000" b="0" kern="0" dirty="0" smtClean="0">
                <a:solidFill>
                  <a:srgbClr val="0070C0"/>
                </a:solidFill>
                <a:latin typeface="Arial"/>
                <a:ea typeface="+mj-ea"/>
                <a:cs typeface="Arial"/>
              </a:rPr>
              <a:t>mit </a:t>
            </a:r>
            <a:r>
              <a:rPr lang="de-DE" sz="2000" b="0" kern="0" dirty="0">
                <a:solidFill>
                  <a:srgbClr val="0070C0"/>
                </a:solidFill>
                <a:latin typeface="Arial"/>
                <a:ea typeface="+mj-ea"/>
                <a:cs typeface="Arial"/>
              </a:rPr>
              <a:t>bestimmten </a:t>
            </a:r>
            <a:r>
              <a:rPr lang="de-DE" sz="2000" b="0" kern="0" dirty="0" smtClean="0">
                <a:solidFill>
                  <a:srgbClr val="0070C0"/>
                </a:solidFill>
                <a:latin typeface="Arial"/>
                <a:ea typeface="+mj-ea"/>
                <a:cs typeface="Arial"/>
              </a:rPr>
              <a:t>mechanischen Eigenschaften bestellt.</a:t>
            </a:r>
          </a:p>
          <a:p>
            <a:endParaRPr lang="de-DE" sz="1100" b="0" kern="0" dirty="0">
              <a:solidFill>
                <a:srgbClr val="0070C0"/>
              </a:solidFill>
              <a:latin typeface="Arial"/>
              <a:ea typeface="+mj-ea"/>
              <a:cs typeface="Arial"/>
            </a:endParaRPr>
          </a:p>
          <a:p>
            <a:pPr>
              <a:lnSpc>
                <a:spcPct val="114000"/>
              </a:lnSpc>
            </a:pPr>
            <a:r>
              <a:rPr lang="de-DE" sz="2000" b="0" kern="0" dirty="0">
                <a:solidFill>
                  <a:srgbClr val="0070C0"/>
                </a:solidFill>
                <a:latin typeface="Arial"/>
                <a:ea typeface="+mj-ea"/>
                <a:cs typeface="Arial"/>
              </a:rPr>
              <a:t>Die wichtigsten sind</a:t>
            </a:r>
            <a:r>
              <a:rPr lang="de-DE" sz="2000" b="0" kern="0" dirty="0" smtClean="0">
                <a:solidFill>
                  <a:srgbClr val="0070C0"/>
                </a:solidFill>
                <a:latin typeface="Arial"/>
                <a:ea typeface="+mj-ea"/>
                <a:cs typeface="Arial"/>
              </a:rPr>
              <a:t>:</a:t>
            </a:r>
            <a:endParaRPr lang="de-DE" b="0" dirty="0" smtClean="0"/>
          </a:p>
          <a:p>
            <a:endParaRPr lang="de-DE" b="0" dirty="0"/>
          </a:p>
        </p:txBody>
      </p:sp>
      <p:sp>
        <p:nvSpPr>
          <p:cNvPr id="6" name="Rechteck 5"/>
          <p:cNvSpPr/>
          <p:nvPr/>
        </p:nvSpPr>
        <p:spPr>
          <a:xfrm>
            <a:off x="2675963" y="1613413"/>
            <a:ext cx="4881283" cy="1477328"/>
          </a:xfrm>
          <a:prstGeom prst="rect">
            <a:avLst/>
          </a:prstGeom>
        </p:spPr>
        <p:txBody>
          <a:bodyPr wrap="square">
            <a:spAutoFit/>
          </a:bodyPr>
          <a:lstStyle/>
          <a:p>
            <a:pPr>
              <a:lnSpc>
                <a:spcPct val="150000"/>
              </a:lnSpc>
              <a:buFont typeface="Arial" pitchFamily="34" charset="0"/>
              <a:buChar char="•"/>
            </a:pPr>
            <a:r>
              <a:rPr lang="de-DE" sz="2000" b="0" i="1" dirty="0" smtClean="0">
                <a:solidFill>
                  <a:srgbClr val="FF0000"/>
                </a:solidFill>
              </a:rPr>
              <a:t> Zugfestigkeit </a:t>
            </a:r>
            <a:r>
              <a:rPr lang="de-DE" sz="2000" b="0" i="1" dirty="0" err="1">
                <a:solidFill>
                  <a:srgbClr val="FF0000"/>
                </a:solidFill>
              </a:rPr>
              <a:t>Rm</a:t>
            </a:r>
            <a:r>
              <a:rPr lang="de-DE" sz="2000" b="0" i="1" dirty="0">
                <a:solidFill>
                  <a:srgbClr val="FF0000"/>
                </a:solidFill>
              </a:rPr>
              <a:t> [N/mm²]</a:t>
            </a:r>
          </a:p>
          <a:p>
            <a:pPr>
              <a:lnSpc>
                <a:spcPct val="150000"/>
              </a:lnSpc>
              <a:buFont typeface="Arial" pitchFamily="34" charset="0"/>
              <a:buChar char="•"/>
            </a:pPr>
            <a:r>
              <a:rPr lang="de-DE" sz="2000" b="0" i="1" dirty="0" smtClean="0">
                <a:solidFill>
                  <a:srgbClr val="FF0000"/>
                </a:solidFill>
              </a:rPr>
              <a:t> Dehngrenze </a:t>
            </a:r>
            <a:r>
              <a:rPr lang="de-DE" sz="2000" b="0" i="1" dirty="0" err="1" smtClean="0">
                <a:solidFill>
                  <a:srgbClr val="FF0000"/>
                </a:solidFill>
              </a:rPr>
              <a:t>Rp</a:t>
            </a:r>
            <a:r>
              <a:rPr lang="de-DE" sz="2000" b="0" i="1" dirty="0">
                <a:solidFill>
                  <a:srgbClr val="FF0000"/>
                </a:solidFill>
              </a:rPr>
              <a:t>₀‚₂ [N/mm²]</a:t>
            </a:r>
          </a:p>
          <a:p>
            <a:pPr>
              <a:lnSpc>
                <a:spcPct val="150000"/>
              </a:lnSpc>
              <a:buFont typeface="Arial" pitchFamily="34" charset="0"/>
              <a:buChar char="•"/>
            </a:pPr>
            <a:r>
              <a:rPr lang="de-DE" sz="2000" b="0" i="1" dirty="0" smtClean="0">
                <a:solidFill>
                  <a:srgbClr val="FF0000"/>
                </a:solidFill>
              </a:rPr>
              <a:t> Bruchdehnung </a:t>
            </a:r>
            <a:r>
              <a:rPr lang="de-DE" sz="2000" b="0" i="1" dirty="0">
                <a:solidFill>
                  <a:srgbClr val="FF0000"/>
                </a:solidFill>
              </a:rPr>
              <a:t>A [%]</a:t>
            </a:r>
          </a:p>
        </p:txBody>
      </p:sp>
      <p:sp>
        <p:nvSpPr>
          <p:cNvPr id="11" name="Textfeld 10"/>
          <p:cNvSpPr txBox="1"/>
          <p:nvPr/>
        </p:nvSpPr>
        <p:spPr>
          <a:xfrm>
            <a:off x="147919" y="5526039"/>
            <a:ext cx="9194064" cy="448471"/>
          </a:xfrm>
          <a:prstGeom prst="rect">
            <a:avLst/>
          </a:prstGeom>
          <a:noFill/>
        </p:spPr>
        <p:txBody>
          <a:bodyPr wrap="square" lIns="96661" tIns="48331" rIns="96661" bIns="48331" rtlCol="0">
            <a:spAutoFit/>
          </a:bodyPr>
          <a:lstStyle/>
          <a:p>
            <a:pPr>
              <a:lnSpc>
                <a:spcPct val="114000"/>
              </a:lnSpc>
            </a:pPr>
            <a:r>
              <a:rPr lang="de-DE" sz="2000" b="0" u="sng" kern="0" dirty="0" smtClean="0">
                <a:solidFill>
                  <a:srgbClr val="0070C0"/>
                </a:solidFill>
                <a:latin typeface="Arial"/>
                <a:ea typeface="+mj-ea"/>
                <a:cs typeface="Arial"/>
              </a:rPr>
              <a:t>Chargenbezeichnung</a:t>
            </a:r>
            <a:r>
              <a:rPr lang="de-DE" sz="2000" b="0" kern="0" dirty="0" smtClean="0">
                <a:solidFill>
                  <a:srgbClr val="0070C0"/>
                </a:solidFill>
                <a:latin typeface="Arial"/>
                <a:ea typeface="+mj-ea"/>
                <a:cs typeface="Arial"/>
              </a:rPr>
              <a:t> → F“</a:t>
            </a:r>
            <a:r>
              <a:rPr lang="de-DE" sz="1800" b="0" kern="0" dirty="0" smtClean="0">
                <a:solidFill>
                  <a:srgbClr val="0070C0"/>
                </a:solidFill>
                <a:latin typeface="Arial"/>
                <a:ea typeface="+mj-ea"/>
                <a:cs typeface="Arial"/>
              </a:rPr>
              <a:t>Zugfestigkeit“</a:t>
            </a:r>
            <a:r>
              <a:rPr lang="de-DE" sz="2000" b="0" kern="0" dirty="0" smtClean="0">
                <a:solidFill>
                  <a:srgbClr val="0070C0"/>
                </a:solidFill>
                <a:latin typeface="Arial"/>
                <a:ea typeface="+mj-ea"/>
                <a:cs typeface="Arial"/>
              </a:rPr>
              <a:t> → z.B. „F17“ mit </a:t>
            </a:r>
            <a:r>
              <a:rPr lang="de-DE" sz="2000" b="0" i="1" kern="0" dirty="0" err="1" smtClean="0">
                <a:solidFill>
                  <a:srgbClr val="0070C0"/>
                </a:solidFill>
                <a:latin typeface="Arial"/>
                <a:ea typeface="+mj-ea"/>
                <a:cs typeface="Arial"/>
              </a:rPr>
              <a:t>R</a:t>
            </a:r>
            <a:r>
              <a:rPr lang="de-DE" b="0" i="1" kern="0" dirty="0" err="1" smtClean="0">
                <a:solidFill>
                  <a:srgbClr val="0070C0"/>
                </a:solidFill>
                <a:latin typeface="Arial"/>
                <a:ea typeface="+mj-ea"/>
                <a:cs typeface="Arial"/>
              </a:rPr>
              <a:t>m</a:t>
            </a:r>
            <a:r>
              <a:rPr lang="de-DE" sz="2000" b="0" kern="0" dirty="0" smtClean="0">
                <a:solidFill>
                  <a:srgbClr val="0070C0"/>
                </a:solidFill>
                <a:latin typeface="Arial"/>
                <a:ea typeface="+mj-ea"/>
                <a:cs typeface="Arial"/>
              </a:rPr>
              <a:t> = 170 N/mm²</a:t>
            </a:r>
            <a:endParaRPr lang="de-DE" sz="2000" b="0" dirty="0"/>
          </a:p>
        </p:txBody>
      </p:sp>
      <p:sp>
        <p:nvSpPr>
          <p:cNvPr id="12" name="Textfeld 11"/>
          <p:cNvSpPr txBox="1"/>
          <p:nvPr/>
        </p:nvSpPr>
        <p:spPr>
          <a:xfrm>
            <a:off x="147919" y="3225309"/>
            <a:ext cx="9194064" cy="419169"/>
          </a:xfrm>
          <a:prstGeom prst="rect">
            <a:avLst/>
          </a:prstGeom>
          <a:noFill/>
        </p:spPr>
        <p:txBody>
          <a:bodyPr wrap="square" lIns="96661" tIns="48331" rIns="96661" bIns="48331" rtlCol="0">
            <a:spAutoFit/>
          </a:bodyPr>
          <a:lstStyle/>
          <a:p>
            <a:pPr>
              <a:lnSpc>
                <a:spcPct val="114000"/>
              </a:lnSpc>
            </a:pPr>
            <a:r>
              <a:rPr lang="de-DE" sz="2000" b="0" kern="0" dirty="0" smtClean="0">
                <a:solidFill>
                  <a:srgbClr val="0070C0"/>
                </a:solidFill>
                <a:latin typeface="Arial"/>
                <a:ea typeface="+mj-ea"/>
                <a:cs typeface="Arial"/>
              </a:rPr>
              <a:t>Für die Versuchsdurchführung werden folgende Materialien verwendet:</a:t>
            </a:r>
            <a:endParaRPr lang="de-DE" sz="2000" b="0" dirty="0"/>
          </a:p>
        </p:txBody>
      </p:sp>
      <p:sp>
        <p:nvSpPr>
          <p:cNvPr id="13" name="Textfeld 12"/>
          <p:cNvSpPr txBox="1"/>
          <p:nvPr/>
        </p:nvSpPr>
        <p:spPr>
          <a:xfrm>
            <a:off x="3384787" y="3674107"/>
            <a:ext cx="1731818" cy="1851932"/>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F13</a:t>
            </a:r>
          </a:p>
          <a:p>
            <a:pPr marL="342900" indent="-342900">
              <a:lnSpc>
                <a:spcPct val="114000"/>
              </a:lnSpc>
              <a:buFont typeface="Arial" panose="020B0604020202020204" pitchFamily="34" charset="0"/>
              <a:buChar char="•"/>
            </a:pPr>
            <a:r>
              <a:rPr lang="de-DE" sz="2000" kern="0" dirty="0" err="1" smtClean="0">
                <a:solidFill>
                  <a:srgbClr val="0070C0"/>
                </a:solidFill>
                <a:latin typeface="Arial"/>
                <a:ea typeface="+mj-ea"/>
                <a:cs typeface="Arial"/>
              </a:rPr>
              <a:t>Fxx</a:t>
            </a:r>
            <a:r>
              <a:rPr lang="de-DE" sz="2000" kern="0" dirty="0" smtClean="0">
                <a:solidFill>
                  <a:srgbClr val="0070C0"/>
                </a:solidFill>
                <a:latin typeface="Arial"/>
                <a:ea typeface="+mj-ea"/>
                <a:cs typeface="Arial"/>
              </a:rPr>
              <a:t>*</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F17</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F18</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F19</a:t>
            </a:r>
            <a:endParaRPr lang="de-DE" sz="2000" dirty="0"/>
          </a:p>
        </p:txBody>
      </p:sp>
      <p:sp>
        <p:nvSpPr>
          <p:cNvPr id="16" name="Textfeld 15"/>
          <p:cNvSpPr txBox="1"/>
          <p:nvPr/>
        </p:nvSpPr>
        <p:spPr>
          <a:xfrm>
            <a:off x="147919" y="6138357"/>
            <a:ext cx="9194064" cy="378324"/>
          </a:xfrm>
          <a:prstGeom prst="rect">
            <a:avLst/>
          </a:prstGeom>
          <a:noFill/>
        </p:spPr>
        <p:txBody>
          <a:bodyPr wrap="square" lIns="96661" tIns="48331" rIns="96661" bIns="48331" rtlCol="0">
            <a:spAutoFit/>
          </a:bodyPr>
          <a:lstStyle/>
          <a:p>
            <a:pPr>
              <a:lnSpc>
                <a:spcPct val="114000"/>
              </a:lnSpc>
            </a:pPr>
            <a:r>
              <a:rPr lang="de-DE" b="0" i="1" kern="0" dirty="0" smtClean="0">
                <a:solidFill>
                  <a:srgbClr val="0070C0"/>
                </a:solidFill>
                <a:latin typeface="Arial"/>
                <a:ea typeface="+mj-ea"/>
                <a:cs typeface="Arial"/>
              </a:rPr>
              <a:t>*</a:t>
            </a:r>
            <a:r>
              <a:rPr lang="de-DE" b="0" i="1" kern="0" dirty="0" err="1" smtClean="0">
                <a:solidFill>
                  <a:srgbClr val="0070C0"/>
                </a:solidFill>
                <a:latin typeface="Arial"/>
                <a:ea typeface="+mj-ea"/>
                <a:cs typeface="Arial"/>
              </a:rPr>
              <a:t>Fxx</a:t>
            </a:r>
            <a:r>
              <a:rPr lang="de-DE" b="0" i="1" kern="0" dirty="0">
                <a:solidFill>
                  <a:srgbClr val="0070C0"/>
                </a:solidFill>
                <a:latin typeface="Arial"/>
                <a:ea typeface="+mj-ea"/>
                <a:cs typeface="Arial"/>
              </a:rPr>
              <a:t> </a:t>
            </a:r>
            <a:r>
              <a:rPr lang="de-DE" b="0" i="1" kern="0" dirty="0" smtClean="0">
                <a:solidFill>
                  <a:srgbClr val="0070C0"/>
                </a:solidFill>
                <a:latin typeface="Arial"/>
                <a:ea typeface="+mj-ea"/>
                <a:cs typeface="Arial"/>
              </a:rPr>
              <a:t>= vorgezogener Kaltauslagerungsprozess </a:t>
            </a:r>
            <a:r>
              <a:rPr lang="de-DE" b="0" i="1" kern="0" dirty="0" smtClean="0">
                <a:solidFill>
                  <a:srgbClr val="0070C0"/>
                </a:solidFill>
                <a:latin typeface="Arial"/>
                <a:cs typeface="Arial"/>
              </a:rPr>
              <a:t>→ mechanische Eigenschaften sind stabilisiert</a:t>
            </a:r>
            <a:r>
              <a:rPr lang="de-DE" b="0" i="1" kern="0" dirty="0" smtClean="0">
                <a:solidFill>
                  <a:srgbClr val="0070C0"/>
                </a:solidFill>
                <a:latin typeface="Arial"/>
                <a:ea typeface="+mj-ea"/>
                <a:cs typeface="Arial"/>
              </a:rPr>
              <a:t> </a:t>
            </a:r>
            <a:endParaRPr lang="de-DE" b="0" i="1" dirty="0"/>
          </a:p>
        </p:txBody>
      </p:sp>
      <p:pic>
        <p:nvPicPr>
          <p:cNvPr id="10" name="Grafik 9" descr="ChargenWerte.jpg"/>
          <p:cNvPicPr>
            <a:picLocks noChangeAspect="1"/>
          </p:cNvPicPr>
          <p:nvPr/>
        </p:nvPicPr>
        <p:blipFill>
          <a:blip r:embed="rId2" cstate="print"/>
          <a:stretch>
            <a:fillRect/>
          </a:stretch>
        </p:blipFill>
        <p:spPr>
          <a:xfrm>
            <a:off x="2198178" y="4255088"/>
            <a:ext cx="3867426" cy="946643"/>
          </a:xfrm>
          <a:prstGeom prst="rect">
            <a:avLst/>
          </a:prstGeom>
        </p:spPr>
      </p:pic>
      <p:cxnSp>
        <p:nvCxnSpPr>
          <p:cNvPr id="14" name="Gerade Verbindung mit Pfeil 13"/>
          <p:cNvCxnSpPr>
            <a:endCxn id="10" idx="1"/>
          </p:cNvCxnSpPr>
          <p:nvPr/>
        </p:nvCxnSpPr>
        <p:spPr>
          <a:xfrm>
            <a:off x="1669561" y="4686344"/>
            <a:ext cx="528617" cy="420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06477" y="4020182"/>
            <a:ext cx="1738993" cy="1205602"/>
          </a:xfrm>
          <a:prstGeom prst="rect">
            <a:avLst/>
          </a:prstGeom>
          <a:noFill/>
        </p:spPr>
        <p:txBody>
          <a:bodyPr wrap="square" lIns="96661" tIns="48331" rIns="96661" bIns="48331" rtlCol="0">
            <a:spAutoFit/>
          </a:bodyPr>
          <a:lstStyle/>
          <a:p>
            <a:r>
              <a:rPr lang="de-DE" sz="1200" b="0" dirty="0" smtClean="0">
                <a:solidFill>
                  <a:srgbClr val="3366CC"/>
                </a:solidFill>
              </a:rPr>
              <a:t>Einige Chargen mit Materialkennwerten, es wurden zusätzlich </a:t>
            </a:r>
            <a:r>
              <a:rPr lang="de-DE" sz="1200" dirty="0" smtClean="0">
                <a:solidFill>
                  <a:srgbClr val="3366CC"/>
                </a:solidFill>
              </a:rPr>
              <a:t>F18</a:t>
            </a:r>
            <a:r>
              <a:rPr lang="de-DE" sz="1200" b="0" dirty="0" smtClean="0">
                <a:solidFill>
                  <a:srgbClr val="3366CC"/>
                </a:solidFill>
              </a:rPr>
              <a:t> und </a:t>
            </a:r>
            <a:r>
              <a:rPr lang="de-DE" sz="1200" dirty="0" smtClean="0">
                <a:solidFill>
                  <a:srgbClr val="3366CC"/>
                </a:solidFill>
              </a:rPr>
              <a:t>F19</a:t>
            </a:r>
            <a:r>
              <a:rPr lang="de-DE" sz="1200" b="0" dirty="0" smtClean="0">
                <a:solidFill>
                  <a:srgbClr val="3366CC"/>
                </a:solidFill>
              </a:rPr>
              <a:t> Proben in der Versuchsreihe gefahren</a:t>
            </a:r>
            <a:endParaRPr lang="de-DE" sz="1200" b="0" dirty="0">
              <a:solidFill>
                <a:srgbClr val="3366CC"/>
              </a:solidFill>
            </a:endParaRPr>
          </a:p>
        </p:txBody>
      </p:sp>
      <p:cxnSp>
        <p:nvCxnSpPr>
          <p:cNvPr id="17" name="Gerade Verbindung mit Pfeil 16"/>
          <p:cNvCxnSpPr>
            <a:stCxn id="19" idx="1"/>
          </p:cNvCxnSpPr>
          <p:nvPr/>
        </p:nvCxnSpPr>
        <p:spPr>
          <a:xfrm flipH="1">
            <a:off x="5850921" y="4303593"/>
            <a:ext cx="943727" cy="3289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20" idx="1"/>
            <a:endCxn id="21" idx="6"/>
          </p:cNvCxnSpPr>
          <p:nvPr/>
        </p:nvCxnSpPr>
        <p:spPr>
          <a:xfrm flipH="1">
            <a:off x="5830829" y="4976927"/>
            <a:ext cx="1111621" cy="899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794648" y="3954708"/>
            <a:ext cx="2899101" cy="697770"/>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Nicht vollständig warmausgelagert</a:t>
            </a:r>
          </a:p>
          <a:p>
            <a:pPr>
              <a:buFont typeface="Arial" pitchFamily="34" charset="0"/>
              <a:buChar char="•"/>
            </a:pPr>
            <a:r>
              <a:rPr lang="de-DE" sz="1300" b="0" i="1" dirty="0" smtClean="0">
                <a:solidFill>
                  <a:srgbClr val="3366CC"/>
                </a:solidFill>
              </a:rPr>
              <a:t> Überaltert</a:t>
            </a:r>
            <a:endParaRPr lang="de-DE" sz="1300" b="0" i="1" dirty="0">
              <a:solidFill>
                <a:srgbClr val="3366CC"/>
              </a:solidFill>
            </a:endParaRPr>
          </a:p>
        </p:txBody>
      </p:sp>
      <p:sp>
        <p:nvSpPr>
          <p:cNvPr id="20" name="Textfeld 19"/>
          <p:cNvSpPr txBox="1"/>
          <p:nvPr/>
        </p:nvSpPr>
        <p:spPr>
          <a:xfrm>
            <a:off x="6942450" y="4728069"/>
            <a:ext cx="2327965" cy="497715"/>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Kaltausgelagert</a:t>
            </a:r>
            <a:endParaRPr lang="de-DE" sz="1300" b="0" i="1" dirty="0">
              <a:solidFill>
                <a:srgbClr val="3366CC"/>
              </a:solidFill>
            </a:endParaRPr>
          </a:p>
        </p:txBody>
      </p:sp>
      <p:sp>
        <p:nvSpPr>
          <p:cNvPr id="21" name="Ellipse 20"/>
          <p:cNvSpPr/>
          <p:nvPr/>
        </p:nvSpPr>
        <p:spPr>
          <a:xfrm>
            <a:off x="5514547" y="4938342"/>
            <a:ext cx="316282" cy="257042"/>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2" name="Ellipse 21"/>
          <p:cNvSpPr/>
          <p:nvPr/>
        </p:nvSpPr>
        <p:spPr>
          <a:xfrm>
            <a:off x="5533596" y="4593967"/>
            <a:ext cx="316282" cy="25704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val="3445996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1"/>
                                        </p:tgtEl>
                                        <p:attrNameLst>
                                          <p:attrName>ppt_x</p:attrName>
                                        </p:attrNameLst>
                                      </p:cBhvr>
                                      <p:tavLst>
                                        <p:tav tm="0">
                                          <p:val>
                                            <p:strVal val="ppt_x"/>
                                          </p:val>
                                        </p:tav>
                                        <p:tav tm="100000">
                                          <p:val>
                                            <p:strVal val="ppt_x"/>
                                          </p:val>
                                        </p:tav>
                                      </p:tavLst>
                                    </p:anim>
                                    <p:anim calcmode="lin" valueType="num">
                                      <p:cBhvr additive="base">
                                        <p:cTn id="45" dur="500"/>
                                        <p:tgtEl>
                                          <p:spTgt spid="11"/>
                                        </p:tgtEl>
                                        <p:attrNameLst>
                                          <p:attrName>ppt_y</p:attrName>
                                        </p:attrNameLst>
                                      </p:cBhvr>
                                      <p:tavLst>
                                        <p:tav tm="0">
                                          <p:val>
                                            <p:strVal val="ppt_y"/>
                                          </p:val>
                                        </p:tav>
                                        <p:tav tm="100000">
                                          <p:val>
                                            <p:strVal val="1+ppt_h/2"/>
                                          </p:val>
                                        </p:tav>
                                      </p:tavLst>
                                    </p:anim>
                                    <p:set>
                                      <p:cBhvr>
                                        <p:cTn id="46" dur="1" fill="hold">
                                          <p:stCondLst>
                                            <p:cond delay="499"/>
                                          </p:stCondLst>
                                        </p:cTn>
                                        <p:tgtEl>
                                          <p:spTgt spid="11"/>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ppt_x"/>
                                          </p:val>
                                        </p:tav>
                                      </p:tavLst>
                                    </p:anim>
                                    <p:anim calcmode="lin" valueType="num">
                                      <p:cBhvr additive="base">
                                        <p:cTn id="49" dur="500"/>
                                        <p:tgtEl>
                                          <p:spTgt spid="16"/>
                                        </p:tgtEl>
                                        <p:attrNameLst>
                                          <p:attrName>ppt_y</p:attrName>
                                        </p:attrNameLst>
                                      </p:cBhvr>
                                      <p:tavLst>
                                        <p:tav tm="0">
                                          <p:val>
                                            <p:strVal val="ppt_y"/>
                                          </p:val>
                                        </p:tav>
                                        <p:tav tm="100000">
                                          <p:val>
                                            <p:strVal val="1+ppt_h/2"/>
                                          </p:val>
                                        </p:tav>
                                      </p:tavLst>
                                    </p:anim>
                                    <p:set>
                                      <p:cBhvr>
                                        <p:cTn id="50" dur="1" fill="hold">
                                          <p:stCondLst>
                                            <p:cond delay="499"/>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ppt_x"/>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1" grpId="0"/>
      <p:bldP spid="11" grpId="1"/>
      <p:bldP spid="12" grpId="0"/>
      <p:bldP spid="12" grpId="1"/>
      <p:bldP spid="13" grpId="0"/>
      <p:bldP spid="13" grpId="1"/>
      <p:bldP spid="16" grpId="0"/>
      <p:bldP spid="16" grpId="1"/>
      <p:bldP spid="15" grpId="0"/>
      <p:bldP spid="19" grpId="0"/>
      <p:bldP spid="20" grpId="0"/>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Gerade Verbindung 49"/>
          <p:cNvCxnSpPr>
            <a:stCxn id="19" idx="3"/>
          </p:cNvCxnSpPr>
          <p:nvPr/>
        </p:nvCxnSpPr>
        <p:spPr>
          <a:xfrm>
            <a:off x="7192528" y="1788459"/>
            <a:ext cx="0" cy="2855924"/>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5" name="Gruppieren 34"/>
          <p:cNvGrpSpPr/>
          <p:nvPr/>
        </p:nvGrpSpPr>
        <p:grpSpPr>
          <a:xfrm>
            <a:off x="1294926" y="3343142"/>
            <a:ext cx="2527774" cy="748834"/>
            <a:chOff x="3716595" y="1394432"/>
            <a:chExt cx="3006636" cy="748834"/>
          </a:xfrm>
        </p:grpSpPr>
        <p:sp>
          <p:nvSpPr>
            <p:cNvPr id="36" name="Freihandform 35"/>
            <p:cNvSpPr/>
            <p:nvPr/>
          </p:nvSpPr>
          <p:spPr>
            <a:xfrm flipH="1">
              <a:off x="4626017" y="1394432"/>
              <a:ext cx="2097214"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Freihandform 36"/>
            <p:cNvSpPr/>
            <p:nvPr/>
          </p:nvSpPr>
          <p:spPr>
            <a:xfrm>
              <a:off x="3716595" y="1394432"/>
              <a:ext cx="909422" cy="748834"/>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 name="connsiteX0" fmla="*/ 3052482 w 3052711"/>
                <a:gd name="connsiteY0" fmla="*/ 0 h 753596"/>
                <a:gd name="connsiteX1" fmla="*/ 3052482 w 3052711"/>
                <a:gd name="connsiteY1" fmla="*/ 205768 h 753596"/>
                <a:gd name="connsiteX2" fmla="*/ 0 w 3052711"/>
                <a:gd name="connsiteY2" fmla="*/ 205768 h 753596"/>
                <a:gd name="connsiteX3" fmla="*/ 28524 w 3052711"/>
                <a:gd name="connsiteY3" fmla="*/ 753596 h 753596"/>
                <a:gd name="connsiteX0" fmla="*/ 3052482 w 3052711"/>
                <a:gd name="connsiteY0" fmla="*/ 0 h 751215"/>
                <a:gd name="connsiteX1" fmla="*/ 3052482 w 3052711"/>
                <a:gd name="connsiteY1" fmla="*/ 205768 h 751215"/>
                <a:gd name="connsiteX2" fmla="*/ 0 w 3052711"/>
                <a:gd name="connsiteY2" fmla="*/ 205768 h 751215"/>
                <a:gd name="connsiteX3" fmla="*/ 28524 w 3052711"/>
                <a:gd name="connsiteY3" fmla="*/ 751215 h 751215"/>
                <a:gd name="connsiteX0" fmla="*/ 3052482 w 3052711"/>
                <a:gd name="connsiteY0" fmla="*/ 0 h 748834"/>
                <a:gd name="connsiteX1" fmla="*/ 3052482 w 3052711"/>
                <a:gd name="connsiteY1" fmla="*/ 205768 h 748834"/>
                <a:gd name="connsiteX2" fmla="*/ 0 w 3052711"/>
                <a:gd name="connsiteY2" fmla="*/ 205768 h 748834"/>
                <a:gd name="connsiteX3" fmla="*/ 0 w 3052711"/>
                <a:gd name="connsiteY3" fmla="*/ 748834 h 748834"/>
              </a:gdLst>
              <a:ahLst/>
              <a:cxnLst>
                <a:cxn ang="0">
                  <a:pos x="connsiteX0" y="connsiteY0"/>
                </a:cxn>
                <a:cxn ang="0">
                  <a:pos x="connsiteX1" y="connsiteY1"/>
                </a:cxn>
                <a:cxn ang="0">
                  <a:pos x="connsiteX2" y="connsiteY2"/>
                </a:cxn>
                <a:cxn ang="0">
                  <a:pos x="connsiteX3" y="connsiteY3"/>
                </a:cxn>
              </a:cxnLst>
              <a:rect l="l" t="t" r="r" b="b"/>
              <a:pathLst>
                <a:path w="3052711" h="748834">
                  <a:moveTo>
                    <a:pt x="3052482" y="0"/>
                  </a:moveTo>
                  <a:cubicBezTo>
                    <a:pt x="3051688" y="77321"/>
                    <a:pt x="3053276" y="128447"/>
                    <a:pt x="3052482" y="205768"/>
                  </a:cubicBezTo>
                  <a:lnTo>
                    <a:pt x="0" y="205768"/>
                  </a:lnTo>
                  <a:lnTo>
                    <a:pt x="0" y="748834"/>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cxnSp>
        <p:nvCxnSpPr>
          <p:cNvPr id="26" name="Gerade Verbindung 25"/>
          <p:cNvCxnSpPr>
            <a:stCxn id="4" idx="3"/>
          </p:cNvCxnSpPr>
          <p:nvPr/>
        </p:nvCxnSpPr>
        <p:spPr>
          <a:xfrm>
            <a:off x="2059506" y="1788459"/>
            <a:ext cx="0" cy="1466536"/>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0" name="Gruppieren 19"/>
          <p:cNvGrpSpPr/>
          <p:nvPr/>
        </p:nvGrpSpPr>
        <p:grpSpPr>
          <a:xfrm>
            <a:off x="2059506" y="1394432"/>
            <a:ext cx="5133022" cy="394027"/>
            <a:chOff x="1573306" y="1394432"/>
            <a:chExt cx="6105422" cy="394027"/>
          </a:xfrm>
        </p:grpSpPr>
        <p:sp>
          <p:nvSpPr>
            <p:cNvPr id="19" name="Freihandform 18"/>
            <p:cNvSpPr/>
            <p:nvPr/>
          </p:nvSpPr>
          <p:spPr>
            <a:xfrm flipH="1">
              <a:off x="4626017"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Freihandform 3"/>
            <p:cNvSpPr/>
            <p:nvPr/>
          </p:nvSpPr>
          <p:spPr>
            <a:xfrm>
              <a:off x="1573306"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Übersicht Vorgehensweise</a:t>
            </a:r>
          </a:p>
        </p:txBody>
      </p:sp>
      <p:sp>
        <p:nvSpPr>
          <p:cNvPr id="10" name="Abgerundetes Rechteck 9"/>
          <p:cNvSpPr/>
          <p:nvPr/>
        </p:nvSpPr>
        <p:spPr>
          <a:xfrm>
            <a:off x="3271133" y="859926"/>
            <a:ext cx="2743618" cy="47089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7" name="Gruppieren 6"/>
          <p:cNvGrpSpPr/>
          <p:nvPr/>
        </p:nvGrpSpPr>
        <p:grpSpPr>
          <a:xfrm>
            <a:off x="3343066" y="955176"/>
            <a:ext cx="2743618" cy="457105"/>
            <a:chOff x="1873261" y="76200"/>
            <a:chExt cx="2743618" cy="470897"/>
          </a:xfrm>
        </p:grpSpPr>
        <p:sp>
          <p:nvSpPr>
            <p:cNvPr id="8" name="Abgerundetes Rechteck 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de-DE" sz="1800" b="0" kern="1200" dirty="0" smtClean="0"/>
                <a:t>Vorgehensweisen</a:t>
              </a:r>
              <a:endParaRPr lang="de-DE" sz="1800" b="0" kern="1200" dirty="0"/>
            </a:p>
          </p:txBody>
        </p:sp>
      </p:grpSp>
      <p:sp>
        <p:nvSpPr>
          <p:cNvPr id="11" name="Abgerundetes Rechteck 10"/>
          <p:cNvSpPr/>
          <p:nvPr/>
        </p:nvSpPr>
        <p:spPr>
          <a:xfrm>
            <a:off x="226982" y="1762744"/>
            <a:ext cx="3887818" cy="731746"/>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2" name="Gruppieren 11"/>
          <p:cNvGrpSpPr/>
          <p:nvPr/>
        </p:nvGrpSpPr>
        <p:grpSpPr>
          <a:xfrm>
            <a:off x="298914" y="1857997"/>
            <a:ext cx="3917485" cy="758203"/>
            <a:chOff x="1873261" y="76200"/>
            <a:chExt cx="2743618" cy="470897"/>
          </a:xfrm>
        </p:grpSpPr>
        <p:sp>
          <p:nvSpPr>
            <p:cNvPr id="13" name="Abgerundetes Rechteck 1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Ermittlung von </a:t>
              </a:r>
              <a:r>
                <a:rPr lang="de-DE" sz="1400" b="0" dirty="0" smtClean="0"/>
                <a:t>Prozess-schwankungen </a:t>
              </a:r>
              <a:r>
                <a:rPr lang="de-DE" sz="1400" b="0" dirty="0"/>
                <a:t>bei </a:t>
              </a:r>
              <a:r>
                <a:rPr lang="de-DE" sz="1400" b="0" dirty="0" smtClean="0"/>
                <a:t>unter-schiedlichen </a:t>
              </a:r>
              <a:r>
                <a:rPr lang="de-DE" sz="1400" b="0" dirty="0"/>
                <a:t>Vormaterialien mit Hilfe statistischer Mittel</a:t>
              </a:r>
            </a:p>
          </p:txBody>
        </p:sp>
      </p:grpSp>
      <p:sp>
        <p:nvSpPr>
          <p:cNvPr id="15" name="Abgerundetes Rechteck 14"/>
          <p:cNvSpPr/>
          <p:nvPr/>
        </p:nvSpPr>
        <p:spPr>
          <a:xfrm>
            <a:off x="5195176" y="1762743"/>
            <a:ext cx="3994704" cy="112127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6" name="Gruppieren 15"/>
          <p:cNvGrpSpPr/>
          <p:nvPr/>
        </p:nvGrpSpPr>
        <p:grpSpPr>
          <a:xfrm>
            <a:off x="5288343" y="1857995"/>
            <a:ext cx="4024800" cy="1130600"/>
            <a:chOff x="1873261" y="76200"/>
            <a:chExt cx="2743618" cy="470897"/>
          </a:xfrm>
        </p:grpSpPr>
        <p:sp>
          <p:nvSpPr>
            <p:cNvPr id="17" name="Abgerundetes Rechteck 16"/>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r>
                <a:rPr lang="de-DE" b="0" dirty="0"/>
                <a:t>Untersuchung des </a:t>
              </a:r>
              <a:r>
                <a:rPr lang="de-DE" b="0" dirty="0" smtClean="0"/>
                <a:t>Einflusses verschiedener </a:t>
              </a:r>
              <a:r>
                <a:rPr lang="de-DE" b="0" dirty="0"/>
                <a:t>Wirkteile  auf Prozessfähigkeit bei einer Bearbeitungsstufe  </a:t>
              </a:r>
              <a:r>
                <a:rPr lang="de-DE" b="0" i="1" dirty="0"/>
                <a:t>(Kröpfen)</a:t>
              </a:r>
            </a:p>
          </p:txBody>
        </p:sp>
      </p:grpSp>
      <p:sp>
        <p:nvSpPr>
          <p:cNvPr id="21" name="Abgerundetes Rechteck 20"/>
          <p:cNvSpPr/>
          <p:nvPr/>
        </p:nvSpPr>
        <p:spPr>
          <a:xfrm>
            <a:off x="226982" y="2764767"/>
            <a:ext cx="3887818" cy="54865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2" name="Gruppieren 21"/>
          <p:cNvGrpSpPr/>
          <p:nvPr/>
        </p:nvGrpSpPr>
        <p:grpSpPr>
          <a:xfrm>
            <a:off x="298914" y="2860021"/>
            <a:ext cx="3917485" cy="532620"/>
            <a:chOff x="1873261" y="76200"/>
            <a:chExt cx="2743618" cy="470897"/>
          </a:xfrm>
        </p:grpSpPr>
        <p:sp>
          <p:nvSpPr>
            <p:cNvPr id="23" name="Abgerundetes Rechteck 2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smtClean="0"/>
                <a:t>Unterschiedliche </a:t>
              </a:r>
              <a:r>
                <a:rPr lang="de-DE" sz="1400" b="0" dirty="0"/>
                <a:t>Chargen </a:t>
              </a:r>
              <a:r>
                <a:rPr lang="de-DE" sz="1400" b="0" dirty="0" smtClean="0"/>
                <a:t>durchlaufen </a:t>
              </a:r>
              <a:r>
                <a:rPr lang="de-DE" sz="1400" b="0" dirty="0"/>
                <a:t>alle Fertigungsstufen </a:t>
              </a:r>
            </a:p>
          </p:txBody>
        </p:sp>
      </p:grpSp>
      <p:sp>
        <p:nvSpPr>
          <p:cNvPr id="27" name="Abgerundetes Rechteck 26"/>
          <p:cNvSpPr/>
          <p:nvPr/>
        </p:nvSpPr>
        <p:spPr>
          <a:xfrm>
            <a:off x="226982" y="3846656"/>
            <a:ext cx="2135888" cy="67755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8" name="Gruppieren 27"/>
          <p:cNvGrpSpPr/>
          <p:nvPr/>
        </p:nvGrpSpPr>
        <p:grpSpPr>
          <a:xfrm>
            <a:off x="298914" y="3941909"/>
            <a:ext cx="2152186" cy="723670"/>
            <a:chOff x="1873261" y="76200"/>
            <a:chExt cx="2743618" cy="470897"/>
          </a:xfrm>
        </p:grpSpPr>
        <p:sp>
          <p:nvSpPr>
            <p:cNvPr id="29" name="Abgerundetes Rechteck 28"/>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Messergebnisse  in Tabellen </a:t>
              </a:r>
              <a:r>
                <a:rPr lang="de-DE" sz="1400" b="0" dirty="0" smtClean="0"/>
                <a:t>festhalten und statistisch </a:t>
              </a:r>
              <a:r>
                <a:rPr lang="de-DE" sz="1400" b="0" dirty="0"/>
                <a:t>auswerten</a:t>
              </a:r>
            </a:p>
          </p:txBody>
        </p:sp>
      </p:grpSp>
      <p:sp>
        <p:nvSpPr>
          <p:cNvPr id="31" name="Abgerundetes Rechteck 30"/>
          <p:cNvSpPr/>
          <p:nvPr/>
        </p:nvSpPr>
        <p:spPr>
          <a:xfrm>
            <a:off x="2585883" y="3697266"/>
            <a:ext cx="2135888" cy="97633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2" name="Gruppieren 31"/>
          <p:cNvGrpSpPr/>
          <p:nvPr/>
        </p:nvGrpSpPr>
        <p:grpSpPr>
          <a:xfrm>
            <a:off x="2657815" y="3792521"/>
            <a:ext cx="2342809" cy="1015537"/>
            <a:chOff x="1873261" y="76200"/>
            <a:chExt cx="2743618" cy="470897"/>
          </a:xfrm>
        </p:grpSpPr>
        <p:sp>
          <p:nvSpPr>
            <p:cNvPr id="33" name="Abgerundetes Rechteck 3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Auf jeder Stufe  mit  </a:t>
              </a:r>
              <a:r>
                <a:rPr lang="de-DE" sz="1400" b="0" dirty="0" smtClean="0"/>
                <a:t>vorge-sehenem </a:t>
              </a:r>
              <a:r>
                <a:rPr lang="de-DE" sz="1400" b="0" dirty="0"/>
                <a:t>Messverfahren  die ausschlaggebende Profilform </a:t>
              </a:r>
              <a:r>
                <a:rPr lang="de-DE" sz="1400" b="0" i="1" dirty="0"/>
                <a:t>(</a:t>
              </a:r>
              <a:r>
                <a:rPr lang="de-DE" sz="1400" b="0" i="1" dirty="0" smtClean="0"/>
                <a:t>Außenkontur</a:t>
              </a:r>
              <a:r>
                <a:rPr lang="de-DE" sz="1400" b="0" i="1" dirty="0"/>
                <a:t>)</a:t>
              </a:r>
              <a:r>
                <a:rPr lang="de-DE" sz="1400" b="0" dirty="0"/>
                <a:t> </a:t>
              </a:r>
              <a:r>
                <a:rPr lang="de-DE" sz="1400" b="0" dirty="0" smtClean="0"/>
                <a:t>vermessen</a:t>
              </a:r>
              <a:endParaRPr lang="de-DE" sz="1400" b="0" dirty="0"/>
            </a:p>
          </p:txBody>
        </p:sp>
      </p:grpSp>
      <p:sp>
        <p:nvSpPr>
          <p:cNvPr id="38" name="Abgerundetes Rechteck 37"/>
          <p:cNvSpPr/>
          <p:nvPr/>
        </p:nvSpPr>
        <p:spPr>
          <a:xfrm>
            <a:off x="896727" y="5405908"/>
            <a:ext cx="3108745"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9" name="Gruppieren 38"/>
          <p:cNvGrpSpPr/>
          <p:nvPr/>
        </p:nvGrpSpPr>
        <p:grpSpPr>
          <a:xfrm>
            <a:off x="947527" y="5487751"/>
            <a:ext cx="3160567" cy="883768"/>
            <a:chOff x="1873261" y="76200"/>
            <a:chExt cx="2743618" cy="470897"/>
          </a:xfrm>
        </p:grpSpPr>
        <p:sp>
          <p:nvSpPr>
            <p:cNvPr id="40" name="Abgerundetes Rechteck 3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der Prozessschwankungen</a:t>
              </a:r>
              <a:endParaRPr lang="de-DE" sz="1400" b="0" dirty="0"/>
            </a:p>
            <a:p>
              <a:pPr lvl="0"/>
              <a:r>
                <a:rPr lang="de-DE" sz="1400" b="0" dirty="0"/>
                <a:t>• zukünftig kontinuierliche Qualität </a:t>
              </a:r>
            </a:p>
            <a:p>
              <a:pPr lvl="0"/>
              <a:r>
                <a:rPr lang="de-DE" sz="1400" b="0" dirty="0"/>
                <a:t>• Ausschussreduzierung </a:t>
              </a:r>
            </a:p>
          </p:txBody>
        </p:sp>
      </p:grpSp>
      <p:sp>
        <p:nvSpPr>
          <p:cNvPr id="42" name="Pfeil nach rechts 41"/>
          <p:cNvSpPr/>
          <p:nvPr/>
        </p:nvSpPr>
        <p:spPr>
          <a:xfrm rot="5400000">
            <a:off x="2143661" y="4991991"/>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Abgerundetes Rechteck 45"/>
          <p:cNvSpPr/>
          <p:nvPr/>
        </p:nvSpPr>
        <p:spPr>
          <a:xfrm>
            <a:off x="5970591" y="3101941"/>
            <a:ext cx="2443874" cy="72032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47" name="Gruppieren 46"/>
          <p:cNvGrpSpPr/>
          <p:nvPr/>
        </p:nvGrpSpPr>
        <p:grpSpPr>
          <a:xfrm>
            <a:off x="6063758" y="3197194"/>
            <a:ext cx="2475405" cy="698719"/>
            <a:chOff x="1873261" y="76200"/>
            <a:chExt cx="2743618" cy="470897"/>
          </a:xfrm>
        </p:grpSpPr>
        <p:sp>
          <p:nvSpPr>
            <p:cNvPr id="48" name="Abgerundetes Rechteck 4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 </a:t>
              </a:r>
              <a:r>
                <a:rPr lang="de-DE" sz="1400" b="0" dirty="0" smtClean="0"/>
                <a:t>Eine </a:t>
              </a:r>
              <a:r>
                <a:rPr lang="de-DE" sz="1400" b="0" dirty="0"/>
                <a:t>Charge</a:t>
              </a:r>
            </a:p>
            <a:p>
              <a:pPr lvl="0"/>
              <a:r>
                <a:rPr lang="de-DE" sz="1400" b="0" dirty="0"/>
                <a:t>• </a:t>
              </a:r>
              <a:r>
                <a:rPr lang="de-DE" sz="1400" b="0" dirty="0" smtClean="0"/>
                <a:t>Wirkteilkombinationen</a:t>
              </a:r>
              <a:endParaRPr lang="de-DE" sz="1400" b="0" dirty="0"/>
            </a:p>
            <a:p>
              <a:pPr lvl="0"/>
              <a:r>
                <a:rPr lang="de-DE" sz="1400" b="0" dirty="0"/>
                <a:t>• </a:t>
              </a:r>
              <a:r>
                <a:rPr lang="de-DE" sz="1400" b="0" dirty="0" smtClean="0"/>
                <a:t>Gleiche </a:t>
              </a:r>
              <a:r>
                <a:rPr lang="de-DE" sz="1400" b="0" dirty="0"/>
                <a:t>Bearbeitungsstufe</a:t>
              </a:r>
            </a:p>
          </p:txBody>
        </p:sp>
      </p:grpSp>
      <p:sp>
        <p:nvSpPr>
          <p:cNvPr id="53" name="Abgerundetes Rechteck 52"/>
          <p:cNvSpPr/>
          <p:nvPr/>
        </p:nvSpPr>
        <p:spPr>
          <a:xfrm>
            <a:off x="5970591" y="4036719"/>
            <a:ext cx="2443874" cy="53896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4" name="Gruppieren 53"/>
          <p:cNvGrpSpPr/>
          <p:nvPr/>
        </p:nvGrpSpPr>
        <p:grpSpPr>
          <a:xfrm>
            <a:off x="6063758" y="4131973"/>
            <a:ext cx="2475405" cy="527371"/>
            <a:chOff x="1873261" y="76200"/>
            <a:chExt cx="2743618" cy="470897"/>
          </a:xfrm>
        </p:grpSpPr>
        <p:sp>
          <p:nvSpPr>
            <p:cNvPr id="55" name="Abgerundetes Rechteck 54"/>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Sichtprüfung der Wirkteile und  des Prozessresultats</a:t>
              </a:r>
            </a:p>
          </p:txBody>
        </p:sp>
      </p:grpSp>
      <p:sp>
        <p:nvSpPr>
          <p:cNvPr id="58" name="Abgerundetes Rechteck 57"/>
          <p:cNvSpPr/>
          <p:nvPr/>
        </p:nvSpPr>
        <p:spPr>
          <a:xfrm>
            <a:off x="5429859" y="5405909"/>
            <a:ext cx="3525337"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9" name="Gruppieren 58"/>
          <p:cNvGrpSpPr/>
          <p:nvPr/>
        </p:nvGrpSpPr>
        <p:grpSpPr>
          <a:xfrm>
            <a:off x="5480659" y="5487752"/>
            <a:ext cx="3597800" cy="883768"/>
            <a:chOff x="1873261" y="76200"/>
            <a:chExt cx="2743618" cy="470897"/>
          </a:xfrm>
        </p:grpSpPr>
        <p:sp>
          <p:nvSpPr>
            <p:cNvPr id="60" name="Abgerundetes Rechteck 5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des tribologischen Verschleißes</a:t>
              </a:r>
            </a:p>
            <a:p>
              <a:pPr lvl="0"/>
              <a:r>
                <a:rPr lang="de-DE" sz="1400" b="0" dirty="0" smtClean="0"/>
                <a:t>• Höhere Oberflächengüten</a:t>
              </a:r>
            </a:p>
            <a:p>
              <a:pPr lvl="0"/>
              <a:r>
                <a:rPr lang="de-DE" sz="1400" b="0" dirty="0" smtClean="0"/>
                <a:t>• Stabilerer Prozess </a:t>
              </a:r>
              <a:r>
                <a:rPr lang="de-DE" sz="1400" b="0" i="1" dirty="0" smtClean="0"/>
                <a:t>(im Allgemeinen)</a:t>
              </a:r>
              <a:endParaRPr lang="de-DE" sz="1400" b="0" i="1" dirty="0"/>
            </a:p>
          </p:txBody>
        </p:sp>
      </p:grpSp>
      <p:sp>
        <p:nvSpPr>
          <p:cNvPr id="62" name="Pfeil nach rechts 61"/>
          <p:cNvSpPr/>
          <p:nvPr/>
        </p:nvSpPr>
        <p:spPr>
          <a:xfrm rot="5400000">
            <a:off x="7033401" y="4991995"/>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8615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Fertigungsprozesse</a:t>
            </a:r>
          </a:p>
        </p:txBody>
      </p:sp>
      <p:graphicFrame>
        <p:nvGraphicFramePr>
          <p:cNvPr id="6" name="Diagramm 5"/>
          <p:cNvGraphicFramePr/>
          <p:nvPr>
            <p:extLst>
              <p:ext uri="{D42A27DB-BD31-4B8C-83A1-F6EECF244321}">
                <p14:modId xmlns:p14="http://schemas.microsoft.com/office/powerpoint/2010/main" val="725421307"/>
              </p:ext>
            </p:extLst>
          </p:nvPr>
        </p:nvGraphicFramePr>
        <p:xfrm>
          <a:off x="0" y="995082"/>
          <a:ext cx="9601200" cy="4975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7760333"/>
      </p:ext>
    </p:extLst>
  </p:cSld>
  <p:clrMapOvr>
    <a:masterClrMapping/>
  </p:clrMapOvr>
  <p:transition>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Streckbiegen</a:t>
            </a:r>
          </a:p>
        </p:txBody>
      </p:sp>
      <p:grpSp>
        <p:nvGrpSpPr>
          <p:cNvPr id="2" name="Gruppieren 1"/>
          <p:cNvGrpSpPr/>
          <p:nvPr/>
        </p:nvGrpSpPr>
        <p:grpSpPr>
          <a:xfrm>
            <a:off x="1795270" y="1304365"/>
            <a:ext cx="5640953" cy="4588059"/>
            <a:chOff x="2790353" y="2178424"/>
            <a:chExt cx="5640953" cy="4588059"/>
          </a:xfrm>
        </p:grpSpPr>
        <p:sp>
          <p:nvSpPr>
            <p:cNvPr id="10" name="Inhaltsplatzhalter 2"/>
            <p:cNvSpPr txBox="1">
              <a:spLocks/>
            </p:cNvSpPr>
            <p:nvPr/>
          </p:nvSpPr>
          <p:spPr>
            <a:xfrm>
              <a:off x="2790353" y="2178424"/>
              <a:ext cx="5640953"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Streckbiegen</a:t>
              </a:r>
              <a:endParaRPr lang="de-DE" sz="2000" kern="0" dirty="0" smtClean="0"/>
            </a:p>
          </p:txBody>
        </p:sp>
        <p:pic>
          <p:nvPicPr>
            <p:cNvPr id="14" name="Grafik 13" descr="streckbiegen.png"/>
            <p:cNvPicPr>
              <a:picLocks noChangeAspect="1"/>
            </p:cNvPicPr>
            <p:nvPr/>
          </p:nvPicPr>
          <p:blipFill>
            <a:blip r:embed="rId2" cstate="print"/>
            <a:stretch>
              <a:fillRect/>
            </a:stretch>
          </p:blipFill>
          <p:spPr>
            <a:xfrm>
              <a:off x="2790353" y="2744460"/>
              <a:ext cx="5640953" cy="4022023"/>
            </a:xfrm>
            <a:prstGeom prst="rect">
              <a:avLst/>
            </a:prstGeom>
          </p:spPr>
        </p:pic>
      </p:grpSp>
    </p:spTree>
    <p:extLst>
      <p:ext uri="{BB962C8B-B14F-4D97-AF65-F5344CB8AC3E}">
        <p14:creationId xmlns:p14="http://schemas.microsoft.com/office/powerpoint/2010/main" val="1381449179"/>
      </p:ext>
    </p:extLst>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2_Blank">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ura">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20050405_Lenders Mtg Presentation to INTERLINKS revised FC April 8">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10-04-10 Cable Systems Technology Profiles</Template>
  <TotalTime>0</TotalTime>
  <Words>924</Words>
  <Application>Microsoft Office PowerPoint</Application>
  <PresentationFormat>Benutzerdefiniert</PresentationFormat>
  <Paragraphs>230</Paragraphs>
  <Slides>31</Slides>
  <Notes>0</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31</vt:i4>
      </vt:variant>
    </vt:vector>
  </HeadingPairs>
  <TitlesOfParts>
    <vt:vector size="40" baseType="lpstr">
      <vt:lpstr>ＭＳ Ｐゴシック</vt:lpstr>
      <vt:lpstr>Arial</vt:lpstr>
      <vt:lpstr>Calibri</vt:lpstr>
      <vt:lpstr>Century Gothic</vt:lpstr>
      <vt:lpstr>Lucida Grande</vt:lpstr>
      <vt:lpstr>Times New Roman</vt:lpstr>
      <vt:lpstr>Wingdings</vt:lpstr>
      <vt:lpstr>2_Blank</vt:lpstr>
      <vt:lpstr>Dura</vt:lpstr>
      <vt:lpstr>Kolloquium 25.07.2014 – Benedikt Kaffanke </vt:lpstr>
      <vt:lpstr>Thema der Bachelorarbeit</vt:lpstr>
      <vt:lpstr>Untersuchungsobjekt</vt:lpstr>
      <vt:lpstr>Qualitätsanforderungen an Bauteil</vt:lpstr>
      <vt:lpstr>Das Ausgangsmaterial</vt:lpstr>
      <vt:lpstr>Das Ausgangsmaterial: Kategorisierung</vt:lpstr>
      <vt:lpstr>Übersicht Vorgehensweise</vt:lpstr>
      <vt:lpstr>Fertigungsprozesse</vt:lpstr>
      <vt:lpstr>Prozesse im Fokus: Streckbiegen</vt:lpstr>
      <vt:lpstr>Warum Streckbiegen?</vt:lpstr>
      <vt:lpstr>Streckbiegewerkzeug</vt:lpstr>
      <vt:lpstr>Maßgebende Bauteilgeometrie der Untersuchung</vt:lpstr>
      <vt:lpstr>Messmethode</vt:lpstr>
      <vt:lpstr>Messmethode</vt:lpstr>
      <vt:lpstr>Messmethode</vt:lpstr>
      <vt:lpstr>Auswertungsmethode</vt:lpstr>
      <vt:lpstr>Einschränkungen durch Rücksichtnahme auf die Serienfertigung</vt:lpstr>
      <vt:lpstr>Visualisierung der Resultate</vt:lpstr>
      <vt:lpstr>PowerPoint-Präsentation</vt:lpstr>
      <vt:lpstr>PowerPoint-Präsentation</vt:lpstr>
      <vt:lpstr>Prozesse im Fokus: Kröpfen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Cable Systems Portfolio</dc:title>
  <dc:creator>smcguire</dc:creator>
  <cp:lastModifiedBy>Benedikt Kaffanke</cp:lastModifiedBy>
  <cp:revision>368</cp:revision>
  <cp:lastPrinted>2011-01-10T04:22:47Z</cp:lastPrinted>
  <dcterms:created xsi:type="dcterms:W3CDTF">2010-10-05T21:23:23Z</dcterms:created>
  <dcterms:modified xsi:type="dcterms:W3CDTF">2014-07-22T11:03:08Z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0008000c2a000000000001024000</vt:lpwstr>
  </property>
</Properties>
</file>